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532" r:id="rId2"/>
    <p:sldId id="533" r:id="rId3"/>
    <p:sldId id="555" r:id="rId4"/>
    <p:sldId id="517" r:id="rId5"/>
    <p:sldId id="518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567" r:id="rId16"/>
    <p:sldId id="568" r:id="rId17"/>
    <p:sldId id="569" r:id="rId18"/>
    <p:sldId id="570" r:id="rId19"/>
    <p:sldId id="572" r:id="rId20"/>
    <p:sldId id="573" r:id="rId21"/>
    <p:sldId id="574" r:id="rId22"/>
    <p:sldId id="575" r:id="rId23"/>
    <p:sldId id="577" r:id="rId24"/>
    <p:sldId id="578" r:id="rId25"/>
    <p:sldId id="582" r:id="rId26"/>
    <p:sldId id="579" r:id="rId27"/>
    <p:sldId id="583" r:id="rId28"/>
    <p:sldId id="584" r:id="rId29"/>
    <p:sldId id="585" r:id="rId30"/>
    <p:sldId id="580" r:id="rId31"/>
    <p:sldId id="586" r:id="rId32"/>
    <p:sldId id="587" r:id="rId33"/>
    <p:sldId id="588" r:id="rId34"/>
    <p:sldId id="589" r:id="rId35"/>
    <p:sldId id="581" r:id="rId36"/>
    <p:sldId id="590" r:id="rId37"/>
    <p:sldId id="591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1"/>
    <p:restoredTop sz="94640"/>
  </p:normalViewPr>
  <p:slideViewPr>
    <p:cSldViewPr snapToGrid="0" snapToObjects="1">
      <p:cViewPr varScale="1">
        <p:scale>
          <a:sx n="116" d="100"/>
          <a:sy n="116" d="100"/>
        </p:scale>
        <p:origin x="9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54970-A561-274D-B69D-6D86441D54DC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09AD46F-06DA-F74F-B056-A25BB2479994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</a:rPr>
            <a:t>1 Calidad de la cuenca</a:t>
          </a:r>
        </a:p>
      </dgm:t>
    </dgm:pt>
    <dgm:pt modelId="{06A505EB-04D0-8843-BFA1-3BC2734CA550}" type="parTrans" cxnId="{170C6A4A-D1A1-B64F-B7D0-FB54FB9629EF}">
      <dgm:prSet custT="1"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36C2EB2E-A137-2D45-A234-E8B6DE60F4F2}" type="sibTrans" cxnId="{170C6A4A-D1A1-B64F-B7D0-FB54FB9629EF}">
      <dgm:prSet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6FFC2898-55CD-FE4A-9292-91864254828E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</a:rPr>
            <a:t>2 Características hidrológicas</a:t>
          </a:r>
        </a:p>
      </dgm:t>
    </dgm:pt>
    <dgm:pt modelId="{77023FA6-3C35-984F-A7E1-76DE2572EE55}" type="parTrans" cxnId="{86C33B4A-47B9-0346-9DA2-A7A7C0F203EE}">
      <dgm:prSet custT="1"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2B036BA8-8A78-AE46-BC25-EC070DAC683C}" type="sibTrans" cxnId="{86C33B4A-47B9-0346-9DA2-A7A7C0F203EE}">
      <dgm:prSet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353671E2-7B8E-4941-8C64-562432263385}">
      <dgm:prSet phldrT="[Texto]" custT="1"/>
      <dgm:spPr/>
      <dgm:t>
        <a:bodyPr/>
        <a:lstStyle/>
        <a:p>
          <a:r>
            <a:rPr lang="es-MX" sz="1600" dirty="0">
              <a:latin typeface="Montserrat" pitchFamily="2" charset="77"/>
            </a:rPr>
            <a:t>3 Alteraciones humanas</a:t>
          </a:r>
        </a:p>
      </dgm:t>
    </dgm:pt>
    <dgm:pt modelId="{234C5296-82DB-9541-AE47-59CBA5C45B8D}" type="parTrans" cxnId="{63BE666B-C0AF-4949-9F5F-1562B4288AE2}">
      <dgm:prSet custT="1"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7CE5A503-79FE-9748-9F0F-513E2A6BA74D}" type="sibTrans" cxnId="{63BE666B-C0AF-4949-9F5F-1562B4288AE2}">
      <dgm:prSet/>
      <dgm:spPr/>
      <dgm:t>
        <a:bodyPr/>
        <a:lstStyle/>
        <a:p>
          <a:endParaRPr lang="es-MX" sz="1600">
            <a:latin typeface="Montserrat" pitchFamily="2" charset="77"/>
          </a:endParaRPr>
        </a:p>
      </dgm:t>
    </dgm:pt>
    <dgm:pt modelId="{333C39D6-75AD-A643-B162-013493CD3A94}" type="pres">
      <dgm:prSet presAssocID="{1D354970-A561-274D-B69D-6D86441D54DC}" presName="compositeShape" presStyleCnt="0">
        <dgm:presLayoutVars>
          <dgm:chMax val="7"/>
          <dgm:dir/>
          <dgm:resizeHandles val="exact"/>
        </dgm:presLayoutVars>
      </dgm:prSet>
      <dgm:spPr/>
    </dgm:pt>
    <dgm:pt modelId="{20EE221C-8372-E649-BBB6-C5D1E55F079B}" type="pres">
      <dgm:prSet presAssocID="{1D354970-A561-274D-B69D-6D86441D54DC}" presName="wedge1" presStyleLbl="node1" presStyleIdx="0" presStyleCnt="3"/>
      <dgm:spPr/>
    </dgm:pt>
    <dgm:pt modelId="{61143505-0918-314F-A262-F9DFB4B06DCE}" type="pres">
      <dgm:prSet presAssocID="{1D354970-A561-274D-B69D-6D86441D54DC}" presName="dummy1a" presStyleCnt="0"/>
      <dgm:spPr/>
    </dgm:pt>
    <dgm:pt modelId="{3B379578-FAA4-874C-9482-736CC46CC9BD}" type="pres">
      <dgm:prSet presAssocID="{1D354970-A561-274D-B69D-6D86441D54DC}" presName="dummy1b" presStyleCnt="0"/>
      <dgm:spPr/>
    </dgm:pt>
    <dgm:pt modelId="{26181D56-3D67-5146-B11A-8EFF84701170}" type="pres">
      <dgm:prSet presAssocID="{1D354970-A561-274D-B69D-6D86441D54D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365EAE4-C8CE-7548-AFEA-5B426CC07AFB}" type="pres">
      <dgm:prSet presAssocID="{1D354970-A561-274D-B69D-6D86441D54DC}" presName="wedge2" presStyleLbl="node1" presStyleIdx="1" presStyleCnt="3"/>
      <dgm:spPr/>
    </dgm:pt>
    <dgm:pt modelId="{E2A65149-AE6E-4442-A5FC-C6F44C2D52B0}" type="pres">
      <dgm:prSet presAssocID="{1D354970-A561-274D-B69D-6D86441D54DC}" presName="dummy2a" presStyleCnt="0"/>
      <dgm:spPr/>
    </dgm:pt>
    <dgm:pt modelId="{E37C7444-30B6-8042-8DF7-45A35982BB1E}" type="pres">
      <dgm:prSet presAssocID="{1D354970-A561-274D-B69D-6D86441D54DC}" presName="dummy2b" presStyleCnt="0"/>
      <dgm:spPr/>
    </dgm:pt>
    <dgm:pt modelId="{CC65E3D9-07BF-CC46-B44E-58823B8676F4}" type="pres">
      <dgm:prSet presAssocID="{1D354970-A561-274D-B69D-6D86441D54D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D716DDB-901E-1E4F-9ECD-FC27C6A429B1}" type="pres">
      <dgm:prSet presAssocID="{1D354970-A561-274D-B69D-6D86441D54DC}" presName="wedge3" presStyleLbl="node1" presStyleIdx="2" presStyleCnt="3"/>
      <dgm:spPr/>
    </dgm:pt>
    <dgm:pt modelId="{35EA2CD4-9DEC-C74E-9253-4FD3222E4269}" type="pres">
      <dgm:prSet presAssocID="{1D354970-A561-274D-B69D-6D86441D54DC}" presName="dummy3a" presStyleCnt="0"/>
      <dgm:spPr/>
    </dgm:pt>
    <dgm:pt modelId="{BE253170-1AA5-D94E-9686-5BA9ECEEF8DE}" type="pres">
      <dgm:prSet presAssocID="{1D354970-A561-274D-B69D-6D86441D54DC}" presName="dummy3b" presStyleCnt="0"/>
      <dgm:spPr/>
    </dgm:pt>
    <dgm:pt modelId="{847AF34A-E74B-F148-844A-79A7E0B91B7A}" type="pres">
      <dgm:prSet presAssocID="{1D354970-A561-274D-B69D-6D86441D54D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A7FE646-1912-A543-827B-87C910CEB9AD}" type="pres">
      <dgm:prSet presAssocID="{36C2EB2E-A137-2D45-A234-E8B6DE60F4F2}" presName="arrowWedge1" presStyleLbl="fgSibTrans2D1" presStyleIdx="0" presStyleCnt="3"/>
      <dgm:spPr/>
    </dgm:pt>
    <dgm:pt modelId="{E714CCCF-7E0C-5B40-8F57-DF6F3CB56783}" type="pres">
      <dgm:prSet presAssocID="{2B036BA8-8A78-AE46-BC25-EC070DAC683C}" presName="arrowWedge2" presStyleLbl="fgSibTrans2D1" presStyleIdx="1" presStyleCnt="3"/>
      <dgm:spPr/>
    </dgm:pt>
    <dgm:pt modelId="{72BFA8E7-0A21-1F4D-97CD-017B7B46AE54}" type="pres">
      <dgm:prSet presAssocID="{7CE5A503-79FE-9748-9F0F-513E2A6BA74D}" presName="arrowWedge3" presStyleLbl="fgSibTrans2D1" presStyleIdx="2" presStyleCnt="3"/>
      <dgm:spPr/>
    </dgm:pt>
  </dgm:ptLst>
  <dgm:cxnLst>
    <dgm:cxn modelId="{25D7DB03-3734-6941-847F-E0D7F2435DB1}" type="presOf" srcId="{6FFC2898-55CD-FE4A-9292-91864254828E}" destId="{E365EAE4-C8CE-7548-AFEA-5B426CC07AFB}" srcOrd="0" destOrd="0" presId="urn:microsoft.com/office/officeart/2005/8/layout/cycle8"/>
    <dgm:cxn modelId="{A92FA904-C62B-1C4D-8019-3F242AD75FD1}" type="presOf" srcId="{353671E2-7B8E-4941-8C64-562432263385}" destId="{847AF34A-E74B-F148-844A-79A7E0B91B7A}" srcOrd="1" destOrd="0" presId="urn:microsoft.com/office/officeart/2005/8/layout/cycle8"/>
    <dgm:cxn modelId="{2DB23844-12FA-B347-82B0-C15275C770B6}" type="presOf" srcId="{1D354970-A561-274D-B69D-6D86441D54DC}" destId="{333C39D6-75AD-A643-B162-013493CD3A94}" srcOrd="0" destOrd="0" presId="urn:microsoft.com/office/officeart/2005/8/layout/cycle8"/>
    <dgm:cxn modelId="{86C33B4A-47B9-0346-9DA2-A7A7C0F203EE}" srcId="{1D354970-A561-274D-B69D-6D86441D54DC}" destId="{6FFC2898-55CD-FE4A-9292-91864254828E}" srcOrd="1" destOrd="0" parTransId="{77023FA6-3C35-984F-A7E1-76DE2572EE55}" sibTransId="{2B036BA8-8A78-AE46-BC25-EC070DAC683C}"/>
    <dgm:cxn modelId="{170C6A4A-D1A1-B64F-B7D0-FB54FB9629EF}" srcId="{1D354970-A561-274D-B69D-6D86441D54DC}" destId="{509AD46F-06DA-F74F-B056-A25BB2479994}" srcOrd="0" destOrd="0" parTransId="{06A505EB-04D0-8843-BFA1-3BC2734CA550}" sibTransId="{36C2EB2E-A137-2D45-A234-E8B6DE60F4F2}"/>
    <dgm:cxn modelId="{C4FE5D6B-B24D-5B4E-9952-BC445E868675}" type="presOf" srcId="{353671E2-7B8E-4941-8C64-562432263385}" destId="{AD716DDB-901E-1E4F-9ECD-FC27C6A429B1}" srcOrd="0" destOrd="0" presId="urn:microsoft.com/office/officeart/2005/8/layout/cycle8"/>
    <dgm:cxn modelId="{63BE666B-C0AF-4949-9F5F-1562B4288AE2}" srcId="{1D354970-A561-274D-B69D-6D86441D54DC}" destId="{353671E2-7B8E-4941-8C64-562432263385}" srcOrd="2" destOrd="0" parTransId="{234C5296-82DB-9541-AE47-59CBA5C45B8D}" sibTransId="{7CE5A503-79FE-9748-9F0F-513E2A6BA74D}"/>
    <dgm:cxn modelId="{3201C581-D308-D94B-B1D7-075B8AEAB9DC}" type="presOf" srcId="{6FFC2898-55CD-FE4A-9292-91864254828E}" destId="{CC65E3D9-07BF-CC46-B44E-58823B8676F4}" srcOrd="1" destOrd="0" presId="urn:microsoft.com/office/officeart/2005/8/layout/cycle8"/>
    <dgm:cxn modelId="{8DEC88C7-387C-C04D-A566-45B2FBADC570}" type="presOf" srcId="{509AD46F-06DA-F74F-B056-A25BB2479994}" destId="{20EE221C-8372-E649-BBB6-C5D1E55F079B}" srcOrd="0" destOrd="0" presId="urn:microsoft.com/office/officeart/2005/8/layout/cycle8"/>
    <dgm:cxn modelId="{A51059F1-76F0-484B-A9ED-460F70F64BD1}" type="presOf" srcId="{509AD46F-06DA-F74F-B056-A25BB2479994}" destId="{26181D56-3D67-5146-B11A-8EFF84701170}" srcOrd="1" destOrd="0" presId="urn:microsoft.com/office/officeart/2005/8/layout/cycle8"/>
    <dgm:cxn modelId="{AA4BF50C-86F6-A945-B8CF-02DFFD798C56}" type="presParOf" srcId="{333C39D6-75AD-A643-B162-013493CD3A94}" destId="{20EE221C-8372-E649-BBB6-C5D1E55F079B}" srcOrd="0" destOrd="0" presId="urn:microsoft.com/office/officeart/2005/8/layout/cycle8"/>
    <dgm:cxn modelId="{17804714-A0B5-704E-B520-ECDE0041C982}" type="presParOf" srcId="{333C39D6-75AD-A643-B162-013493CD3A94}" destId="{61143505-0918-314F-A262-F9DFB4B06DCE}" srcOrd="1" destOrd="0" presId="urn:microsoft.com/office/officeart/2005/8/layout/cycle8"/>
    <dgm:cxn modelId="{58892FF0-3904-9F40-9CEA-19BEA20E2599}" type="presParOf" srcId="{333C39D6-75AD-A643-B162-013493CD3A94}" destId="{3B379578-FAA4-874C-9482-736CC46CC9BD}" srcOrd="2" destOrd="0" presId="urn:microsoft.com/office/officeart/2005/8/layout/cycle8"/>
    <dgm:cxn modelId="{ADFAA572-D383-A246-9DBE-3968578BEB75}" type="presParOf" srcId="{333C39D6-75AD-A643-B162-013493CD3A94}" destId="{26181D56-3D67-5146-B11A-8EFF84701170}" srcOrd="3" destOrd="0" presId="urn:microsoft.com/office/officeart/2005/8/layout/cycle8"/>
    <dgm:cxn modelId="{A32D8AB2-652F-B143-9729-47E219A7AC1E}" type="presParOf" srcId="{333C39D6-75AD-A643-B162-013493CD3A94}" destId="{E365EAE4-C8CE-7548-AFEA-5B426CC07AFB}" srcOrd="4" destOrd="0" presId="urn:microsoft.com/office/officeart/2005/8/layout/cycle8"/>
    <dgm:cxn modelId="{CD7BA34D-36C3-3948-82A1-C5D26C9BC24A}" type="presParOf" srcId="{333C39D6-75AD-A643-B162-013493CD3A94}" destId="{E2A65149-AE6E-4442-A5FC-C6F44C2D52B0}" srcOrd="5" destOrd="0" presId="urn:microsoft.com/office/officeart/2005/8/layout/cycle8"/>
    <dgm:cxn modelId="{BC8C0C4C-6CE9-0C4C-92AF-5E4BF426015D}" type="presParOf" srcId="{333C39D6-75AD-A643-B162-013493CD3A94}" destId="{E37C7444-30B6-8042-8DF7-45A35982BB1E}" srcOrd="6" destOrd="0" presId="urn:microsoft.com/office/officeart/2005/8/layout/cycle8"/>
    <dgm:cxn modelId="{00691B97-8B6A-BA46-BD47-C67AB93B5363}" type="presParOf" srcId="{333C39D6-75AD-A643-B162-013493CD3A94}" destId="{CC65E3D9-07BF-CC46-B44E-58823B8676F4}" srcOrd="7" destOrd="0" presId="urn:microsoft.com/office/officeart/2005/8/layout/cycle8"/>
    <dgm:cxn modelId="{30BF251C-2FEC-6B41-BA39-8B850F539B58}" type="presParOf" srcId="{333C39D6-75AD-A643-B162-013493CD3A94}" destId="{AD716DDB-901E-1E4F-9ECD-FC27C6A429B1}" srcOrd="8" destOrd="0" presId="urn:microsoft.com/office/officeart/2005/8/layout/cycle8"/>
    <dgm:cxn modelId="{433B485F-3E2A-1046-B90E-66796DE67B27}" type="presParOf" srcId="{333C39D6-75AD-A643-B162-013493CD3A94}" destId="{35EA2CD4-9DEC-C74E-9253-4FD3222E4269}" srcOrd="9" destOrd="0" presId="urn:microsoft.com/office/officeart/2005/8/layout/cycle8"/>
    <dgm:cxn modelId="{464575BC-7573-C04D-8BFA-AD533C3E1CD0}" type="presParOf" srcId="{333C39D6-75AD-A643-B162-013493CD3A94}" destId="{BE253170-1AA5-D94E-9686-5BA9ECEEF8DE}" srcOrd="10" destOrd="0" presId="urn:microsoft.com/office/officeart/2005/8/layout/cycle8"/>
    <dgm:cxn modelId="{D9A58FA9-DE13-5C46-8C8C-E518530DD81B}" type="presParOf" srcId="{333C39D6-75AD-A643-B162-013493CD3A94}" destId="{847AF34A-E74B-F148-844A-79A7E0B91B7A}" srcOrd="11" destOrd="0" presId="urn:microsoft.com/office/officeart/2005/8/layout/cycle8"/>
    <dgm:cxn modelId="{F85BCB70-7051-B643-90DC-C43DFEEDD139}" type="presParOf" srcId="{333C39D6-75AD-A643-B162-013493CD3A94}" destId="{DA7FE646-1912-A543-827B-87C910CEB9AD}" srcOrd="12" destOrd="0" presId="urn:microsoft.com/office/officeart/2005/8/layout/cycle8"/>
    <dgm:cxn modelId="{1FB24A9E-1C99-6A4A-A61F-2661B8F6D3C9}" type="presParOf" srcId="{333C39D6-75AD-A643-B162-013493CD3A94}" destId="{E714CCCF-7E0C-5B40-8F57-DF6F3CB56783}" srcOrd="13" destOrd="0" presId="urn:microsoft.com/office/officeart/2005/8/layout/cycle8"/>
    <dgm:cxn modelId="{057DBDA7-D27A-BE47-A349-6C04F8875151}" type="presParOf" srcId="{333C39D6-75AD-A643-B162-013493CD3A94}" destId="{72BFA8E7-0A21-1F4D-97CD-017B7B46AE5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E221C-8372-E649-BBB6-C5D1E55F079B}">
      <dsp:nvSpPr>
        <dsp:cNvPr id="0" name=""/>
        <dsp:cNvSpPr/>
      </dsp:nvSpPr>
      <dsp:spPr>
        <a:xfrm>
          <a:off x="926318" y="347597"/>
          <a:ext cx="4492030" cy="449203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</a:rPr>
            <a:t>1 Calidad de la cuenca</a:t>
          </a:r>
        </a:p>
      </dsp:txBody>
      <dsp:txXfrm>
        <a:off x="3293725" y="1299480"/>
        <a:ext cx="1604296" cy="1336913"/>
      </dsp:txXfrm>
    </dsp:sp>
    <dsp:sp modelId="{E365EAE4-C8CE-7548-AFEA-5B426CC07AFB}">
      <dsp:nvSpPr>
        <dsp:cNvPr id="0" name=""/>
        <dsp:cNvSpPr/>
      </dsp:nvSpPr>
      <dsp:spPr>
        <a:xfrm>
          <a:off x="833804" y="508027"/>
          <a:ext cx="4492030" cy="449203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</a:rPr>
            <a:t>2 Características hidrológicas</a:t>
          </a:r>
        </a:p>
      </dsp:txBody>
      <dsp:txXfrm>
        <a:off x="1903335" y="3422499"/>
        <a:ext cx="2406444" cy="1176484"/>
      </dsp:txXfrm>
    </dsp:sp>
    <dsp:sp modelId="{AD716DDB-901E-1E4F-9ECD-FC27C6A429B1}">
      <dsp:nvSpPr>
        <dsp:cNvPr id="0" name=""/>
        <dsp:cNvSpPr/>
      </dsp:nvSpPr>
      <dsp:spPr>
        <a:xfrm>
          <a:off x="741289" y="347597"/>
          <a:ext cx="4492030" cy="44920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itchFamily="2" charset="77"/>
            </a:rPr>
            <a:t>3 Alteraciones humanas</a:t>
          </a:r>
        </a:p>
      </dsp:txBody>
      <dsp:txXfrm>
        <a:off x="1261616" y="1299480"/>
        <a:ext cx="1604296" cy="1336913"/>
      </dsp:txXfrm>
    </dsp:sp>
    <dsp:sp modelId="{DA7FE646-1912-A543-827B-87C910CEB9AD}">
      <dsp:nvSpPr>
        <dsp:cNvPr id="0" name=""/>
        <dsp:cNvSpPr/>
      </dsp:nvSpPr>
      <dsp:spPr>
        <a:xfrm>
          <a:off x="648611" y="69519"/>
          <a:ext cx="5048186" cy="504818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4CCCF-7E0C-5B40-8F57-DF6F3CB56783}">
      <dsp:nvSpPr>
        <dsp:cNvPr id="0" name=""/>
        <dsp:cNvSpPr/>
      </dsp:nvSpPr>
      <dsp:spPr>
        <a:xfrm>
          <a:off x="555726" y="229665"/>
          <a:ext cx="5048186" cy="504818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BFA8E7-0A21-1F4D-97CD-017B7B46AE54}">
      <dsp:nvSpPr>
        <dsp:cNvPr id="0" name=""/>
        <dsp:cNvSpPr/>
      </dsp:nvSpPr>
      <dsp:spPr>
        <a:xfrm>
          <a:off x="462841" y="69519"/>
          <a:ext cx="5048186" cy="504818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DD3A6-5991-024B-A869-709F7DD4930F}" type="datetimeFigureOut">
              <a:rPr lang="es-MX" smtClean="0"/>
              <a:t>17/02/26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F549C-B906-FA4D-9C56-3AB28BBD24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874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549C-B906-FA4D-9C56-3AB28BBD24F8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37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To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43E3009-7D9D-38B5-7188-1491DAA81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27551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AE39F6A-0EAF-B244-8967-8DD3B405AB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200" y="1762662"/>
            <a:ext cx="10515600" cy="464249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2AAD73-23C6-FC4B-A7D4-5F29426F8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1AE036B9-D6E0-9A48-ABE2-4C228D8E6F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28" y="6405153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FFCB13-B5ED-5D4E-A611-6DD15797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409ABA5-1466-BB4B-8715-E2B571B78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80" y="609600"/>
            <a:ext cx="10972800" cy="5638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BB688E-553B-7543-8AE5-106018FAF3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280" y="3123688"/>
            <a:ext cx="3021440" cy="11265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2D69EC1-A559-4C4F-B4B0-E973F0FA0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0ABA8E-758E-8949-9766-964B87DA5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508" y="6248400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</p:spTree>
    <p:extLst>
      <p:ext uri="{BB962C8B-B14F-4D97-AF65-F5344CB8AC3E}">
        <p14:creationId xmlns:p14="http://schemas.microsoft.com/office/powerpoint/2010/main" val="13562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27DB703-B500-754D-A49B-31B9CD62E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609600"/>
            <a:ext cx="283845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CCDCDDD9-4055-0B4B-91D8-50806140D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1050" y="609600"/>
            <a:ext cx="2647950" cy="56388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A6D2652E-8C27-4B47-9D92-F1CC02EF8B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3000" y="3886200"/>
            <a:ext cx="4114800" cy="2362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3B0EE866-0E15-FC4C-AAFE-58ABF439B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3850" y="609600"/>
            <a:ext cx="411480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2E9FF6C7-FD07-EF40-9200-E582944A6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10200" y="3886199"/>
            <a:ext cx="2838450" cy="2362201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6D5741-AF92-BA4B-A87F-15DC5E8C71C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31FDF1BD-5EA3-C940-8053-284FFDA8E1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2887" y="6286608"/>
            <a:ext cx="7166113" cy="273218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900" i="1" kern="1200" dirty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Fotos</a:t>
            </a:r>
            <a:r>
              <a:rPr lang="en-US" dirty="0"/>
              <a:t> de </a:t>
            </a:r>
            <a:r>
              <a:rPr lang="en-US" dirty="0" err="1"/>
              <a:t>izquierda</a:t>
            </a:r>
            <a:r>
              <a:rPr lang="en-US" dirty="0"/>
              <a:t> a </a:t>
            </a:r>
            <a:r>
              <a:rPr lang="en-US" dirty="0" err="1"/>
              <a:t>derecha</a:t>
            </a:r>
            <a:r>
              <a:rPr lang="en-US" dirty="0"/>
              <a:t>, de </a:t>
            </a:r>
            <a:r>
              <a:rPr lang="en-US" dirty="0" err="1"/>
              <a:t>arriba</a:t>
            </a:r>
            <a:r>
              <a:rPr lang="en-US" dirty="0"/>
              <a:t> a </a:t>
            </a:r>
            <a:r>
              <a:rPr lang="en-US" dirty="0" err="1"/>
              <a:t>abajo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3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3384411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881317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6013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2069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400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611271F-766A-264D-B997-C588F9D6784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cxnSp>
        <p:nvCxnSpPr>
          <p:cNvPr id="20" name="Straight Connector 3">
            <a:extLst>
              <a:ext uri="{FF2B5EF4-FFF2-40B4-BE49-F238E27FC236}">
                <a16:creationId xmlns:a16="http://schemas.microsoft.com/office/drawing/2014/main" id="{C9C5CE2F-0837-1F4B-B068-E9E88DF9FEBD}"/>
              </a:ext>
            </a:extLst>
          </p:cNvPr>
          <p:cNvCxnSpPr>
            <a:cxnSpLocks/>
          </p:cNvCxnSpPr>
          <p:nvPr userDrawn="1"/>
        </p:nvCxnSpPr>
        <p:spPr>
          <a:xfrm>
            <a:off x="838460" y="3192952"/>
            <a:ext cx="10515080" cy="0"/>
          </a:xfrm>
          <a:prstGeom prst="line">
            <a:avLst/>
          </a:prstGeom>
          <a:ln>
            <a:solidFill>
              <a:schemeClr val="accent1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5">
            <a:extLst>
              <a:ext uri="{FF2B5EF4-FFF2-40B4-BE49-F238E27FC236}">
                <a16:creationId xmlns:a16="http://schemas.microsoft.com/office/drawing/2014/main" id="{26372B65-C5FC-DB48-BBDB-5E700EADB1D7}"/>
              </a:ext>
            </a:extLst>
          </p:cNvPr>
          <p:cNvSpPr/>
          <p:nvPr userDrawn="1"/>
        </p:nvSpPr>
        <p:spPr>
          <a:xfrm>
            <a:off x="1910970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F99A4CAE-95B0-C641-9D39-AD02B9E229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0DAC2177-2A6C-BB4A-98B3-12AA4657C2CA}"/>
              </a:ext>
            </a:extLst>
          </p:cNvPr>
          <p:cNvSpPr/>
          <p:nvPr userDrawn="1"/>
        </p:nvSpPr>
        <p:spPr>
          <a:xfrm>
            <a:off x="4633411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id="{95DCD4E2-3113-1842-A70E-BCB03AE281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6013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F4243D2F-8B13-EB43-9ACF-850D32C3CF68}"/>
              </a:ext>
            </a:extLst>
          </p:cNvPr>
          <p:cNvSpPr/>
          <p:nvPr userDrawn="1"/>
        </p:nvSpPr>
        <p:spPr>
          <a:xfrm>
            <a:off x="7355346" y="3107276"/>
            <a:ext cx="202721" cy="202721"/>
          </a:xfrm>
          <a:prstGeom prst="ellipse">
            <a:avLst/>
          </a:prstGeom>
          <a:solidFill>
            <a:srgbClr val="F9FBF6"/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CBA26A4F-F54F-CA46-A501-3B8E4BB5F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2069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6D49F6FA-DCF3-B340-A236-3B796F749851}"/>
              </a:ext>
            </a:extLst>
          </p:cNvPr>
          <p:cNvSpPr/>
          <p:nvPr userDrawn="1"/>
        </p:nvSpPr>
        <p:spPr>
          <a:xfrm>
            <a:off x="10078309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DA9E7A11-B125-FE4A-9936-C6F867830B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400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7EA2211-383C-BC47-B554-7A9390DF7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950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5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943237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0301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2402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86604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B547224C-A34B-1B4A-A474-B9C9A9F2EF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24503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285722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718286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9345687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CDD5998-9C29-9846-8F6A-5F482340E267}"/>
              </a:ext>
            </a:extLst>
          </p:cNvPr>
          <p:cNvCxnSpPr>
            <a:cxnSpLocks/>
          </p:cNvCxnSpPr>
          <p:nvPr userDrawn="1"/>
        </p:nvCxnSpPr>
        <p:spPr>
          <a:xfrm>
            <a:off x="502004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DA1127F-4C3C-4840-99E4-406E9A0676AD}"/>
              </a:ext>
            </a:extLst>
          </p:cNvPr>
          <p:cNvCxnSpPr/>
          <p:nvPr userDrawn="1"/>
        </p:nvCxnSpPr>
        <p:spPr>
          <a:xfrm>
            <a:off x="838200" y="257694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ángulo 11">
            <a:extLst>
              <a:ext uri="{FF2B5EF4-FFF2-40B4-BE49-F238E27FC236}">
                <a16:creationId xmlns:a16="http://schemas.microsoft.com/office/drawing/2014/main" id="{9E937492-252E-1448-AD91-2512AA459C22}"/>
              </a:ext>
            </a:extLst>
          </p:cNvPr>
          <p:cNvSpPr/>
          <p:nvPr userDrawn="1"/>
        </p:nvSpPr>
        <p:spPr>
          <a:xfrm rot="10800000">
            <a:off x="1616408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riángulo 26">
            <a:extLst>
              <a:ext uri="{FF2B5EF4-FFF2-40B4-BE49-F238E27FC236}">
                <a16:creationId xmlns:a16="http://schemas.microsoft.com/office/drawing/2014/main" id="{DF6AD251-8C0C-4A4C-84ED-680DF021DD74}"/>
              </a:ext>
            </a:extLst>
          </p:cNvPr>
          <p:cNvSpPr/>
          <p:nvPr userDrawn="1"/>
        </p:nvSpPr>
        <p:spPr>
          <a:xfrm rot="10800000">
            <a:off x="3778509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riángulo 27">
            <a:extLst>
              <a:ext uri="{FF2B5EF4-FFF2-40B4-BE49-F238E27FC236}">
                <a16:creationId xmlns:a16="http://schemas.microsoft.com/office/drawing/2014/main" id="{63AC24E1-7922-AB43-B410-D355D40EFF1A}"/>
              </a:ext>
            </a:extLst>
          </p:cNvPr>
          <p:cNvSpPr/>
          <p:nvPr userDrawn="1"/>
        </p:nvSpPr>
        <p:spPr>
          <a:xfrm rot="10800000">
            <a:off x="5940610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Triángulo 28">
            <a:extLst>
              <a:ext uri="{FF2B5EF4-FFF2-40B4-BE49-F238E27FC236}">
                <a16:creationId xmlns:a16="http://schemas.microsoft.com/office/drawing/2014/main" id="{2F58E929-C460-EE48-9CA3-9C12406C8909}"/>
              </a:ext>
            </a:extLst>
          </p:cNvPr>
          <p:cNvSpPr/>
          <p:nvPr userDrawn="1"/>
        </p:nvSpPr>
        <p:spPr>
          <a:xfrm rot="10800000">
            <a:off x="8102711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Triángulo 32">
            <a:extLst>
              <a:ext uri="{FF2B5EF4-FFF2-40B4-BE49-F238E27FC236}">
                <a16:creationId xmlns:a16="http://schemas.microsoft.com/office/drawing/2014/main" id="{F03367EC-1FB2-0146-8F0B-7A78F33182C2}"/>
              </a:ext>
            </a:extLst>
          </p:cNvPr>
          <p:cNvSpPr/>
          <p:nvPr userDrawn="1"/>
        </p:nvSpPr>
        <p:spPr>
          <a:xfrm rot="10800000">
            <a:off x="10264812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D9E380-64CC-C44E-BFFC-DF647D74D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9A1A0D6-23F4-AF47-997D-A1FDE4F5724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88D6CEC-9D6D-F146-A595-7E0F02567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9">
            <a:extLst>
              <a:ext uri="{FF2B5EF4-FFF2-40B4-BE49-F238E27FC236}">
                <a16:creationId xmlns:a16="http://schemas.microsoft.com/office/drawing/2014/main" id="{D46998E2-AC03-D041-B679-48882F930EC6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73406-D903-744A-8B71-74E50ABB7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Sin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CD0121-F97F-0D16-00B5-C5F99D3E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on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C6EDF1-C786-97FD-8B02-0EF9AE282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7091" y="5728394"/>
            <a:ext cx="10897819" cy="10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G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F5C27-3B8A-6C32-8308-A8E47B47A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4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212CEC-C4A4-EE42-A43A-56258AF69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74ADD99E-BA9E-6C42-8558-C6B66E243D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BB598E-D662-3F4D-9D32-5B7526FFD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F78BD81C-9B69-2248-AF8A-780CAA5A5A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09534"/>
            <a:ext cx="10515600" cy="406013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s-ES" sz="2000" b="0" i="0" kern="1200" spc="30" baseline="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 err="1"/>
              <a:t>Subítulo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912E48-DA6E-794B-832C-A88C0BB60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17905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44798AD-B793-2D4E-8463-AAF72090592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C30F7FDA-02DA-4D46-9E30-C7C04C5E5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0883FE-2F91-3F43-AD11-1AF1277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>
            <a:cxnSpLocks/>
          </p:cNvCxnSpPr>
          <p:nvPr userDrawn="1"/>
        </p:nvCxnSpPr>
        <p:spPr>
          <a:xfrm>
            <a:off x="6096000" y="2096968"/>
            <a:ext cx="0" cy="3415965"/>
          </a:xfrm>
          <a:prstGeom prst="line">
            <a:avLst/>
          </a:prstGeom>
          <a:ln w="63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58D3CF4-7382-2D47-A4B1-0EB4EE9BE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958AE85E-F74B-7245-A2B6-387C3D54AF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D4A7B47A-17D0-A14C-80D7-7F3E8E38A1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9A191D6-40C6-8C4A-A9E9-1526C08E1F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345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0C310AC3-814A-B443-882A-96725800C9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6135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4CB314-410A-024E-B5F2-E8CF72DFD33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FC494D-2EC2-0C46-A1FA-0278B899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4511765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8" name="Marcador de texto 4">
            <a:extLst>
              <a:ext uri="{FF2B5EF4-FFF2-40B4-BE49-F238E27FC236}">
                <a16:creationId xmlns:a16="http://schemas.microsoft.com/office/drawing/2014/main" id="{D0CCCB94-C53D-1245-8648-45FFA3940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330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spcBef>
                <a:spcPts val="600"/>
              </a:spcBef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7D08D165-A299-4E4B-A49C-3DF634BCE2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33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id="{FC77B254-5287-6C43-91F4-7B8ACF85F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texto 4">
            <a:extLst>
              <a:ext uri="{FF2B5EF4-FFF2-40B4-BE49-F238E27FC236}">
                <a16:creationId xmlns:a16="http://schemas.microsoft.com/office/drawing/2014/main" id="{F38EF0A8-2127-5342-A762-A387868DE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176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id="{2298E138-F14E-1B4F-B88F-BB53F89FF3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88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03B25-BBFE-7A4F-8B10-C3C7F66C8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DC46AB-D694-4242-8738-53288BE1F741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2FEDEE-3C74-1D41-8D23-C8C686419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0F4B82-198E-6A41-BE0A-B1A97C51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2457F3-1A9B-A749-AD94-B44EFBCEE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846D5A-A72D-3E46-975A-B4C2994C7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7F7EA87-3008-2541-9402-B0D2040D45E3}" type="datetimeFigureOut">
              <a:rPr lang="es-ES_tradnl" smtClean="0"/>
              <a:pPr/>
              <a:t>17/2/26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013C2-1637-BB44-8B79-D480B4066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3E4200-9DCA-7040-A592-3DD799E79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51EAE87-68F3-B043-B69A-FCB8FBE2C93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84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9" r:id="rId2"/>
    <p:sldLayoutId id="2147483710" r:id="rId3"/>
    <p:sldLayoutId id="2147483711" r:id="rId4"/>
    <p:sldLayoutId id="2147483687" r:id="rId5"/>
    <p:sldLayoutId id="2147483707" r:id="rId6"/>
    <p:sldLayoutId id="2147483689" r:id="rId7"/>
    <p:sldLayoutId id="2147483690" r:id="rId8"/>
    <p:sldLayoutId id="2147483692" r:id="rId9"/>
    <p:sldLayoutId id="2147483694" r:id="rId10"/>
    <p:sldLayoutId id="2147483695" r:id="rId11"/>
    <p:sldLayoutId id="2147483696" r:id="rId12"/>
    <p:sldLayoutId id="2147483701" r:id="rId13"/>
    <p:sldLayoutId id="2147483702" r:id="rId14"/>
    <p:sldLayoutId id="2147483706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AEF437-2451-02D4-EF89-0D7D66485ADE}"/>
              </a:ext>
            </a:extLst>
          </p:cNvPr>
          <p:cNvSpPr txBox="1"/>
          <p:nvPr/>
        </p:nvSpPr>
        <p:spPr>
          <a:xfrm>
            <a:off x="1338943" y="1814255"/>
            <a:ext cx="969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Monitoreo Comunitario del Agua </a:t>
            </a:r>
          </a:p>
          <a:p>
            <a:endParaRPr lang="es-MX" sz="3200" dirty="0">
              <a:latin typeface="Montserrat SemiBold" panose="00000700000000000000" pitchFamily="2" charset="0"/>
            </a:endParaRPr>
          </a:p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Taller de capacitación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919B3D-650E-DB40-4B9B-0929D3135E74}"/>
              </a:ext>
            </a:extLst>
          </p:cNvPr>
          <p:cNvSpPr txBox="1"/>
          <p:nvPr/>
        </p:nvSpPr>
        <p:spPr>
          <a:xfrm>
            <a:off x="1338943" y="4672388"/>
            <a:ext cx="969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>
                <a:latin typeface="Montserrat" panose="00000500000000000000" pitchFamily="2" charset="0"/>
              </a:rPr>
              <a:t>19 de febrero,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04C93E-E39A-FCAC-BBAA-2D604625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2" y="5607014"/>
            <a:ext cx="11884152" cy="1152144"/>
          </a:xfrm>
          <a:prstGeom prst="rect">
            <a:avLst/>
          </a:prstGeom>
        </p:spPr>
      </p:pic>
      <p:pic>
        <p:nvPicPr>
          <p:cNvPr id="9" name="Imagen 8" descr="Texto&#10;&#10;El contenido generado por IA puede ser incorrecto.">
            <a:extLst>
              <a:ext uri="{FF2B5EF4-FFF2-40B4-BE49-F238E27FC236}">
                <a16:creationId xmlns:a16="http://schemas.microsoft.com/office/drawing/2014/main" id="{821620AE-73A0-69BE-7268-33B9C1B39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6122"/>
            <a:ext cx="1785258" cy="5931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320C176-F43D-0536-7E5A-D99D22E8C173}"/>
              </a:ext>
            </a:extLst>
          </p:cNvPr>
          <p:cNvSpPr txBox="1"/>
          <p:nvPr/>
        </p:nvSpPr>
        <p:spPr>
          <a:xfrm>
            <a:off x="1534886" y="3879433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>
                <a:latin typeface="Montserrat" panose="00000500000000000000" pitchFamily="2" charset="0"/>
              </a:rPr>
              <a:t>Fondo para la Comunicación y la Educación Ambiental, A.C. </a:t>
            </a:r>
          </a:p>
        </p:txBody>
      </p:sp>
    </p:spTree>
    <p:extLst>
      <p:ext uri="{BB962C8B-B14F-4D97-AF65-F5344CB8AC3E}">
        <p14:creationId xmlns:p14="http://schemas.microsoft.com/office/powerpoint/2010/main" val="299075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F4E6-81C6-135A-767E-94578C84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13E89BA-8EFB-CBAE-ADBD-5DE666537C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Calidad de la cuenca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FCF51A7-74F8-B9A1-DF09-2EA0BAC86AE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32126B-9115-C5E6-3802-3BACD022B589}"/>
              </a:ext>
            </a:extLst>
          </p:cNvPr>
          <p:cNvSpPr txBox="1"/>
          <p:nvPr/>
        </p:nvSpPr>
        <p:spPr>
          <a:xfrm>
            <a:off x="838200" y="1659423"/>
            <a:ext cx="37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Grado de erosión de los bancos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0897A3D-CD6F-CDA0-2B67-EB35E396D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38888"/>
              </p:ext>
            </p:extLst>
          </p:nvPr>
        </p:nvGraphicFramePr>
        <p:xfrm>
          <a:off x="997019" y="225706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poco (o a 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Poco (11 a 50%)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Mucho (51 a 80%)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Casi todo (81 a 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012A39C-A6F2-BFE5-D98F-2F74E3F8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61" t="8258" r="1" b="1"/>
          <a:stretch>
            <a:fillRect/>
          </a:stretch>
        </p:blipFill>
        <p:spPr>
          <a:xfrm>
            <a:off x="6352651" y="3227057"/>
            <a:ext cx="2363037" cy="2400300"/>
          </a:xfrm>
          <a:prstGeom prst="ellipse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CD7EA4-88F5-3D53-204E-3BC20E35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404" t="21761" r="14764" b="21583"/>
          <a:stretch>
            <a:fillRect/>
          </a:stretch>
        </p:blipFill>
        <p:spPr>
          <a:xfrm>
            <a:off x="8972339" y="3227056"/>
            <a:ext cx="2363038" cy="2400301"/>
          </a:xfrm>
          <a:prstGeom prst="ellipse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36D081-C583-1E45-F594-468C0A82E2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91" t="19643" r="29637" b="1030"/>
          <a:stretch>
            <a:fillRect/>
          </a:stretch>
        </p:blipFill>
        <p:spPr>
          <a:xfrm>
            <a:off x="1165608" y="3227055"/>
            <a:ext cx="2363038" cy="2400302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5D535E8-1797-E5F1-D5F8-18C8E0A38E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73" t="16616" r="37694" b="5192"/>
          <a:stretch>
            <a:fillRect/>
          </a:stretch>
        </p:blipFill>
        <p:spPr>
          <a:xfrm>
            <a:off x="3732962" y="3227056"/>
            <a:ext cx="2363038" cy="2400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5857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3BE4B-8E8E-04D8-21C0-1C8560E9C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6B1688A-8485-2657-E83E-5E52A667E5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Calidad de la cuenca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2A8BFC8-B110-0991-E156-4A780D9F4B89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C1FC1DC-C718-FEDF-DE13-A1AEFB5025A1}"/>
              </a:ext>
            </a:extLst>
          </p:cNvPr>
          <p:cNvSpPr txBox="1"/>
          <p:nvPr/>
        </p:nvSpPr>
        <p:spPr>
          <a:xfrm>
            <a:off x="838200" y="1659423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Materiales en el fondo del río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7D58224-EED9-A35C-01A6-E6C216972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215278"/>
              </p:ext>
            </p:extLst>
          </p:nvPr>
        </p:nvGraphicFramePr>
        <p:xfrm>
          <a:off x="997019" y="225706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o más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tipo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D3E66750-6D6E-E429-07EC-59EFB369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908" y="3227055"/>
            <a:ext cx="4831582" cy="32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3CA76-862F-0C20-ACB2-701AEDD61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F450B6C-CBAC-4BE1-CF35-06019E68A9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Calidad de la cuenca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6E867FF-95FD-D4ED-034E-01D0E1EA2DD4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8882C27-8D39-0368-A9AA-CF01A76BA770}"/>
              </a:ext>
            </a:extLst>
          </p:cNvPr>
          <p:cNvSpPr txBox="1"/>
          <p:nvPr/>
        </p:nvSpPr>
        <p:spPr>
          <a:xfrm>
            <a:off x="838200" y="1659423"/>
            <a:ext cx="8448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 la ribera utilizado para actividades ganaderas o agrícolas.</a:t>
            </a:r>
          </a:p>
          <a:p>
            <a:r>
              <a:rPr lang="es-MX" dirty="0">
                <a:latin typeface="Montserrat" pitchFamily="2" charset="77"/>
              </a:rPr>
              <a:t>Se califica por cada ribera (derecha e izquierda).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F42A1F3-0990-D58F-7A87-831A46EFD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322164"/>
              </p:ext>
            </p:extLst>
          </p:nvPr>
        </p:nvGraphicFramePr>
        <p:xfrm>
          <a:off x="997019" y="2488176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poco (o a 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Poco (11 a 50%)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Mucho (51 a 80%)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Casi todo (81 a 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165C95E0-A632-F09C-4B5B-281A21B3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94" t="4833" r="15677" b="4833"/>
          <a:stretch>
            <a:fillRect/>
          </a:stretch>
        </p:blipFill>
        <p:spPr>
          <a:xfrm>
            <a:off x="9207360" y="3331892"/>
            <a:ext cx="2362201" cy="2359478"/>
          </a:xfrm>
          <a:prstGeom prst="ellipse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598A0C-2E26-BED8-C2F3-43978F7F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36" t="8965" r="14775" b="2884"/>
          <a:stretch>
            <a:fillRect/>
          </a:stretch>
        </p:blipFill>
        <p:spPr>
          <a:xfrm>
            <a:off x="997019" y="3331892"/>
            <a:ext cx="2362201" cy="2359478"/>
          </a:xfrm>
          <a:prstGeom prst="ellipse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F2313C-A2EA-4572-7FE3-773581D3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94" t="23155" r="27498" b="1855"/>
          <a:stretch>
            <a:fillRect/>
          </a:stretch>
        </p:blipFill>
        <p:spPr>
          <a:xfrm>
            <a:off x="6470579" y="3331892"/>
            <a:ext cx="2362203" cy="2359478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1CB5B1C-E923-6137-B5B6-D7EA3804E1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8" t="10772" r="32629" b="1162"/>
          <a:stretch>
            <a:fillRect/>
          </a:stretch>
        </p:blipFill>
        <p:spPr>
          <a:xfrm>
            <a:off x="3733798" y="3331892"/>
            <a:ext cx="2362203" cy="23594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233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13C7-3BD1-43A7-6E44-3A4359F09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CE4DDD3-E0E1-677D-EE28-1E22D5A5B2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Características hidrológicas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6ACE549-89EE-4351-9BBC-F63930D559E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C31C47-0047-DAD4-5670-BEB7428B16E9}"/>
              </a:ext>
            </a:extLst>
          </p:cNvPr>
          <p:cNvSpPr txBox="1"/>
          <p:nvPr/>
        </p:nvSpPr>
        <p:spPr>
          <a:xfrm>
            <a:off x="838200" y="1659423"/>
            <a:ext cx="613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Presencia de presas aguas arriba (a menos de 1 km)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44F1CC5-9DAC-6987-834C-EF34DCCA4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6466"/>
              </p:ext>
            </p:extLst>
          </p:nvPr>
        </p:nvGraphicFramePr>
        <p:xfrm>
          <a:off x="997019" y="2488176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Sí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grpSp>
        <p:nvGrpSpPr>
          <p:cNvPr id="6" name="Group 34">
            <a:extLst>
              <a:ext uri="{FF2B5EF4-FFF2-40B4-BE49-F238E27FC236}">
                <a16:creationId xmlns:a16="http://schemas.microsoft.com/office/drawing/2014/main" id="{5A53C18B-BB9A-BCC5-56C2-797C7323516F}"/>
              </a:ext>
            </a:extLst>
          </p:cNvPr>
          <p:cNvGrpSpPr>
            <a:grpSpLocks noChangeAspect="1"/>
          </p:cNvGrpSpPr>
          <p:nvPr/>
        </p:nvGrpSpPr>
        <p:grpSpPr>
          <a:xfrm>
            <a:off x="7011522" y="1641711"/>
            <a:ext cx="5180478" cy="1703320"/>
            <a:chOff x="0" y="0"/>
            <a:chExt cx="8860790" cy="2913393"/>
          </a:xfrm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E1308F33-635B-ED8D-8F33-ACBC02B85660}"/>
                </a:ext>
              </a:extLst>
            </p:cNvPr>
            <p:cNvSpPr/>
            <p:nvPr/>
          </p:nvSpPr>
          <p:spPr>
            <a:xfrm>
              <a:off x="0" y="0"/>
              <a:ext cx="8860790" cy="2913380"/>
            </a:xfrm>
            <a:custGeom>
              <a:avLst/>
              <a:gdLst/>
              <a:ahLst/>
              <a:cxnLst/>
              <a:rect l="l" t="t" r="r" b="b"/>
              <a:pathLst>
                <a:path w="8860790" h="2913380">
                  <a:moveTo>
                    <a:pt x="0" y="0"/>
                  </a:moveTo>
                  <a:lnTo>
                    <a:pt x="0" y="2913380"/>
                  </a:lnTo>
                  <a:lnTo>
                    <a:pt x="8860790" y="2913380"/>
                  </a:lnTo>
                  <a:lnTo>
                    <a:pt x="8860790" y="0"/>
                  </a:lnTo>
                  <a:close/>
                </a:path>
              </a:pathLst>
            </a:custGeom>
            <a:blipFill>
              <a:blip r:embed="rId2"/>
              <a:stretch>
                <a:fillRect l="-293" t="-863" r="-169" b="-664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8D5C5C8-01C8-83E7-9CCD-EFA873D464BF}"/>
              </a:ext>
            </a:extLst>
          </p:cNvPr>
          <p:cNvSpPr txBox="1"/>
          <p:nvPr/>
        </p:nvSpPr>
        <p:spPr>
          <a:xfrm>
            <a:off x="838200" y="3530355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Número de combinaciones de velocidad-profundidad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BE4AACE-FB3A-9EAB-ED1A-6D50C450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11367"/>
              </p:ext>
            </p:extLst>
          </p:nvPr>
        </p:nvGraphicFramePr>
        <p:xfrm>
          <a:off x="997019" y="3953566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 tipos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tipo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DCDC38A9-229C-7A87-5BFB-1A0A9EAB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22" y="4830139"/>
            <a:ext cx="7772400" cy="19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83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BCF5D-4122-4742-1A76-39A7D257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161CCC5-ABB5-9F62-7A1C-A0F9669744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Características hidrológicas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E71A977-D634-5659-D2D8-359AE9B77C6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005AA76-732C-0EEB-B84B-208174BF0A46}"/>
              </a:ext>
            </a:extLst>
          </p:cNvPr>
          <p:cNvSpPr txBox="1"/>
          <p:nvPr/>
        </p:nvSpPr>
        <p:spPr>
          <a:xfrm>
            <a:off x="838200" y="165942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Extracciones de agua o canalización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8A14626-E25F-0926-8E23-7791056A7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119098"/>
              </p:ext>
            </p:extLst>
          </p:nvPr>
        </p:nvGraphicFramePr>
        <p:xfrm>
          <a:off x="997019" y="2305644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Canalizaciones o extracciones menores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Gran parte canalizada o varias extracciones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Totalmente canalizado o extraído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58ABF9E-A4FB-107D-6F07-D73F5B85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96" t="26267" r="27858" b="1593"/>
          <a:stretch>
            <a:fillRect/>
          </a:stretch>
        </p:blipFill>
        <p:spPr>
          <a:xfrm>
            <a:off x="3861637" y="3460148"/>
            <a:ext cx="2393182" cy="240030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0669A1-6680-683A-A0DF-B63B90D350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9" t="3234" r="11398" b="1240"/>
          <a:stretch>
            <a:fillRect/>
          </a:stretch>
        </p:blipFill>
        <p:spPr>
          <a:xfrm>
            <a:off x="9119436" y="3460148"/>
            <a:ext cx="2393183" cy="2400300"/>
          </a:xfrm>
          <a:prstGeom prst="ellipse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4A3573-7165-AD97-B68B-5D1DEF9C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34" t="15037" r="30547" b="1089"/>
          <a:stretch>
            <a:fillRect/>
          </a:stretch>
        </p:blipFill>
        <p:spPr>
          <a:xfrm>
            <a:off x="6490536" y="3460148"/>
            <a:ext cx="2393183" cy="2400300"/>
          </a:xfrm>
          <a:prstGeom prst="ellipse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A4F6B16-C927-C6E0-6D5B-4B5722906E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50" t="13790" r="21331" b="2335"/>
          <a:stretch>
            <a:fillRect/>
          </a:stretch>
        </p:blipFill>
        <p:spPr>
          <a:xfrm>
            <a:off x="1232737" y="3541437"/>
            <a:ext cx="2393183" cy="24003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555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13862-8F76-5B5B-4371-40730DEA2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765F4BA-D415-55BC-1733-7ED67DE94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Características hidrológicas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AC2DFE2-8BC8-A650-BF6F-2A0955069FC8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57232B-9BA1-B40C-4029-81C38585BEE7}"/>
              </a:ext>
            </a:extLst>
          </p:cNvPr>
          <p:cNvSpPr txBox="1"/>
          <p:nvPr/>
        </p:nvSpPr>
        <p:spPr>
          <a:xfrm>
            <a:off x="838200" y="1659423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Cantidad de agua en el río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59A90EA-C5B2-1D26-F3D2-BE8407562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360643"/>
              </p:ext>
            </p:extLst>
          </p:nvPr>
        </p:nvGraphicFramePr>
        <p:xfrm>
          <a:off x="997019" y="2305644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Alcanza la base de los bancos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74 al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6C9CFA49-AE76-6B8A-A394-7B414E68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32" y="3592705"/>
            <a:ext cx="10182168" cy="1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0580E-DD23-0838-AC98-FF7ACD07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4F8BE1F-9D35-937F-74C6-14C2821EEB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Alteraciones humanas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5F9E1B-E888-32D5-1E4A-C4539CEE3F05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F167D52-2D90-17FD-9720-ADCFA363EA4E}"/>
              </a:ext>
            </a:extLst>
          </p:cNvPr>
          <p:cNvSpPr txBox="1"/>
          <p:nvPr/>
        </p:nvSpPr>
        <p:spPr>
          <a:xfrm>
            <a:off x="838200" y="1659423"/>
            <a:ext cx="649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Descargas de aguas negras directas al cuerpo de agua.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E2A9571-DB60-6361-0626-997D224A8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154645"/>
              </p:ext>
            </p:extLst>
          </p:nvPr>
        </p:nvGraphicFramePr>
        <p:xfrm>
          <a:off x="997019" y="2305644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Sí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1CEAEE2-C5E7-73AF-BF79-CDB2F31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19" t="13292" r="4947" b="14529"/>
          <a:stretch>
            <a:fillRect/>
          </a:stretch>
        </p:blipFill>
        <p:spPr>
          <a:xfrm>
            <a:off x="8531051" y="1200558"/>
            <a:ext cx="2337288" cy="2346290"/>
          </a:xfrm>
          <a:prstGeom prst="ellipse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1564E5-E163-6684-7C4B-21C2C442D623}"/>
              </a:ext>
            </a:extLst>
          </p:cNvPr>
          <p:cNvSpPr txBox="1"/>
          <p:nvPr/>
        </p:nvSpPr>
        <p:spPr>
          <a:xfrm>
            <a:off x="838200" y="3530355"/>
            <a:ext cx="11142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Número de actividades humanas alrededor del río</a:t>
            </a:r>
          </a:p>
          <a:p>
            <a:r>
              <a:rPr lang="es-MX" dirty="0">
                <a:latin typeface="Montserrat" pitchFamily="2" charset="77"/>
              </a:rPr>
              <a:t>Ganadería, agricultura, extracción de materiales pétreos, turismo, asentamientos humanas, etc.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BFA4E60-1EB0-FDEB-C001-3196196E4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902801"/>
              </p:ext>
            </p:extLst>
          </p:nvPr>
        </p:nvGraphicFramePr>
        <p:xfrm>
          <a:off x="997019" y="4306768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Sin 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 a 3 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Más de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sp>
        <p:nvSpPr>
          <p:cNvPr id="11" name="Freeform 6">
            <a:extLst>
              <a:ext uri="{FF2B5EF4-FFF2-40B4-BE49-F238E27FC236}">
                <a16:creationId xmlns:a16="http://schemas.microsoft.com/office/drawing/2014/main" id="{210AF706-399E-CFCB-163E-2E63D3282781}"/>
              </a:ext>
            </a:extLst>
          </p:cNvPr>
          <p:cNvSpPr/>
          <p:nvPr/>
        </p:nvSpPr>
        <p:spPr>
          <a:xfrm>
            <a:off x="3655105" y="5513653"/>
            <a:ext cx="969621" cy="693589"/>
          </a:xfrm>
          <a:custGeom>
            <a:avLst/>
            <a:gdLst/>
            <a:ahLst/>
            <a:cxnLst/>
            <a:rect l="l" t="t" r="r" b="b"/>
            <a:pathLst>
              <a:path w="2146152" h="1360124">
                <a:moveTo>
                  <a:pt x="0" y="0"/>
                </a:moveTo>
                <a:lnTo>
                  <a:pt x="2146152" y="0"/>
                </a:lnTo>
                <a:lnTo>
                  <a:pt x="2146152" y="1360124"/>
                </a:lnTo>
                <a:lnTo>
                  <a:pt x="0" y="136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600">
              <a:latin typeface="Montserrat" pitchFamily="2" charset="77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39DDB94A-27FF-1196-B6F0-90CE4A09D95B}"/>
              </a:ext>
            </a:extLst>
          </p:cNvPr>
          <p:cNvSpPr/>
          <p:nvPr/>
        </p:nvSpPr>
        <p:spPr>
          <a:xfrm>
            <a:off x="6254819" y="5557978"/>
            <a:ext cx="728560" cy="678617"/>
          </a:xfrm>
          <a:custGeom>
            <a:avLst/>
            <a:gdLst/>
            <a:ahLst/>
            <a:cxnLst/>
            <a:rect l="l" t="t" r="r" b="b"/>
            <a:pathLst>
              <a:path w="1660897" h="1476122">
                <a:moveTo>
                  <a:pt x="0" y="0"/>
                </a:moveTo>
                <a:lnTo>
                  <a:pt x="1660897" y="0"/>
                </a:lnTo>
                <a:lnTo>
                  <a:pt x="1660897" y="1476122"/>
                </a:lnTo>
                <a:lnTo>
                  <a:pt x="0" y="1476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600">
              <a:latin typeface="Montserrat" pitchFamily="2" charset="77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99E2A86-011E-6301-D5FD-8651F9918BE8}"/>
              </a:ext>
            </a:extLst>
          </p:cNvPr>
          <p:cNvSpPr/>
          <p:nvPr/>
        </p:nvSpPr>
        <p:spPr>
          <a:xfrm>
            <a:off x="2105174" y="5513653"/>
            <a:ext cx="969621" cy="693589"/>
          </a:xfrm>
          <a:custGeom>
            <a:avLst/>
            <a:gdLst/>
            <a:ahLst/>
            <a:cxnLst/>
            <a:rect l="l" t="t" r="r" b="b"/>
            <a:pathLst>
              <a:path w="1909098" h="1355460">
                <a:moveTo>
                  <a:pt x="0" y="0"/>
                </a:moveTo>
                <a:lnTo>
                  <a:pt x="1909098" y="0"/>
                </a:lnTo>
                <a:lnTo>
                  <a:pt x="1909098" y="1355460"/>
                </a:lnTo>
                <a:lnTo>
                  <a:pt x="0" y="1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600">
              <a:latin typeface="Montserrat" pitchFamily="2" charset="77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C4C8B9-3E1C-2CF3-7A19-B43950E6E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217" y="5557978"/>
            <a:ext cx="1049783" cy="7454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5AE8F4-D580-9318-BDF9-B0440CC49B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469" y="5513653"/>
            <a:ext cx="777981" cy="7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73BF-A5F9-5AA1-3832-E4CF66B42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7CECE14-554F-D1C1-2364-75DF3D84DE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Alteraciones humanas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E8984CA-4EA2-9C83-CD82-2F9AD1350FEC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F3AEC3-EA65-BD94-AC7B-F4E160D5C2C2}"/>
              </a:ext>
            </a:extLst>
          </p:cNvPr>
          <p:cNvSpPr txBox="1"/>
          <p:nvPr/>
        </p:nvSpPr>
        <p:spPr>
          <a:xfrm>
            <a:off x="838200" y="1659423"/>
            <a:ext cx="58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del terreno con actividades humanas.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D9C4F18-8C25-A792-16AB-635D99C37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22072"/>
              </p:ext>
            </p:extLst>
          </p:nvPr>
        </p:nvGraphicFramePr>
        <p:xfrm>
          <a:off x="936171" y="2135465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poco</a:t>
                      </a:r>
                    </a:p>
                    <a:p>
                      <a:pPr algn="ctr"/>
                      <a:r>
                        <a:rPr lang="es-MX" dirty="0"/>
                        <a:t>(0-19%)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Poco</a:t>
                      </a:r>
                    </a:p>
                    <a:p>
                      <a:pPr algn="ctr"/>
                      <a:r>
                        <a:rPr lang="es-MX" dirty="0"/>
                        <a:t>(20-49%)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Mucho</a:t>
                      </a:r>
                    </a:p>
                    <a:p>
                      <a:pPr algn="ctr"/>
                      <a:r>
                        <a:rPr lang="es-MX" dirty="0"/>
                        <a:t>(50-79%)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Casi todo</a:t>
                      </a:r>
                    </a:p>
                    <a:p>
                      <a:pPr algn="ctr"/>
                      <a:r>
                        <a:rPr lang="es-MX" dirty="0"/>
                        <a:t>(80-100%)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70EB55A-0439-A594-E06E-349E6625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46" r="74185" b="34538"/>
          <a:stretch>
            <a:fillRect/>
          </a:stretch>
        </p:blipFill>
        <p:spPr>
          <a:xfrm>
            <a:off x="1395885" y="3146385"/>
            <a:ext cx="1849734" cy="27140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17BDEF-8649-C7A4-2995-A6BB02BB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185" t="8646" b="34538"/>
          <a:stretch>
            <a:fillRect/>
          </a:stretch>
        </p:blipFill>
        <p:spPr>
          <a:xfrm>
            <a:off x="9310635" y="3146384"/>
            <a:ext cx="1849734" cy="27140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FB3ABE-0AB0-ABFA-505C-934C885D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95" t="8075" r="48790" b="35109"/>
          <a:stretch>
            <a:fillRect/>
          </a:stretch>
        </p:blipFill>
        <p:spPr>
          <a:xfrm>
            <a:off x="3964914" y="3146385"/>
            <a:ext cx="1849734" cy="27140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15055F-F040-1184-E09B-F10817E9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03" t="8075" r="24682" b="35109"/>
          <a:stretch>
            <a:fillRect/>
          </a:stretch>
        </p:blipFill>
        <p:spPr>
          <a:xfrm>
            <a:off x="6637774" y="3146384"/>
            <a:ext cx="1849734" cy="27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6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54DA-0487-CFBE-CDA5-0DA16A085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EE14E6C-642C-DE47-651C-5E7B4CC934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Alteraciones humanas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CA85BE6-0A29-100D-3C6A-F359C52BACF5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175BC93-52B3-B1C9-2487-259847778232}"/>
              </a:ext>
            </a:extLst>
          </p:cNvPr>
          <p:cNvSpPr txBox="1"/>
          <p:nvPr/>
        </p:nvSpPr>
        <p:spPr>
          <a:xfrm>
            <a:off x="838200" y="1572798"/>
            <a:ext cx="661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 basura y/o escombro en la zona de ribera.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E766A6E-65BD-12AF-558F-FC3673129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72000"/>
              </p:ext>
            </p:extLst>
          </p:nvPr>
        </p:nvGraphicFramePr>
        <p:xfrm>
          <a:off x="936171" y="2048840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poco</a:t>
                      </a:r>
                    </a:p>
                    <a:p>
                      <a:pPr algn="ctr"/>
                      <a:r>
                        <a:rPr lang="es-MX" dirty="0"/>
                        <a:t>(0-19%)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Poco</a:t>
                      </a:r>
                    </a:p>
                    <a:p>
                      <a:pPr algn="ctr"/>
                      <a:r>
                        <a:rPr lang="es-MX" dirty="0"/>
                        <a:t>(20-49%)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Mucho</a:t>
                      </a:r>
                    </a:p>
                    <a:p>
                      <a:pPr algn="ctr"/>
                      <a:r>
                        <a:rPr lang="es-MX" dirty="0"/>
                        <a:t>(50-79%)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Casi todo</a:t>
                      </a:r>
                    </a:p>
                    <a:p>
                      <a:pPr algn="ctr"/>
                      <a:r>
                        <a:rPr lang="es-MX" dirty="0"/>
                        <a:t>(80-100%)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86C7EDB-93A1-4316-B668-62CCFEBB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7" t="7032" r="74015" b="40589"/>
          <a:stretch>
            <a:fillRect/>
          </a:stretch>
        </p:blipFill>
        <p:spPr>
          <a:xfrm>
            <a:off x="1334125" y="3127970"/>
            <a:ext cx="1686394" cy="27140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73B343-AF5C-AFF8-A5F8-22A35E61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32" t="6598" r="50870" b="41023"/>
          <a:stretch>
            <a:fillRect/>
          </a:stretch>
        </p:blipFill>
        <p:spPr>
          <a:xfrm>
            <a:off x="4004873" y="3127970"/>
            <a:ext cx="1686394" cy="27140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A48D9C-D7A7-B38D-A1F4-1FC1ADF2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73" t="6598" r="27629" b="41023"/>
          <a:stretch>
            <a:fillRect/>
          </a:stretch>
        </p:blipFill>
        <p:spPr>
          <a:xfrm>
            <a:off x="6675621" y="3127970"/>
            <a:ext cx="1686394" cy="2714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8884DD9-20EB-D585-AB4B-3233EA28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914" t="6598" r="4388" b="41023"/>
          <a:stretch>
            <a:fillRect/>
          </a:stretch>
        </p:blipFill>
        <p:spPr>
          <a:xfrm>
            <a:off x="9346369" y="3128621"/>
            <a:ext cx="1686394" cy="27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2BC2305-AFE1-3EE2-D266-6920755A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71"/>
          <a:stretch>
            <a:fillRect/>
          </a:stretch>
        </p:blipFill>
        <p:spPr>
          <a:xfrm>
            <a:off x="195943" y="368352"/>
            <a:ext cx="5143500" cy="648964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6512D0-09A1-CF55-D93B-1273A7D3A2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2654" y="1411815"/>
            <a:ext cx="6290910" cy="3766576"/>
          </a:xfrm>
        </p:spPr>
        <p:txBody>
          <a:bodyPr/>
          <a:lstStyle/>
          <a:p>
            <a:r>
              <a:rPr lang="es-MX" dirty="0"/>
              <a:t>Vegetación que crece a la orilla de los cuerpos de agua, en la Ribera.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Plantas adaptadas a la humedad que proporciona el cuerpo de agua, son capaces de resistir las inundaciones.</a:t>
            </a:r>
          </a:p>
          <a:p>
            <a:endParaRPr lang="es-MX" dirty="0"/>
          </a:p>
          <a:p>
            <a:r>
              <a:rPr lang="es-MX" dirty="0"/>
              <a:t>Son una transición entre los ecosistemas terrestres y acuáticos.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8AB4603-8D5E-B69C-F81D-93B088B73D0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2. Calidad de Bosque de Ribera</a:t>
            </a:r>
          </a:p>
        </p:txBody>
      </p:sp>
    </p:spTree>
    <p:extLst>
      <p:ext uri="{BB962C8B-B14F-4D97-AF65-F5344CB8AC3E}">
        <p14:creationId xmlns:p14="http://schemas.microsoft.com/office/powerpoint/2010/main" val="197451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0A41-E53E-8B3E-91C2-FA5FC282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5">
            <a:extLst>
              <a:ext uri="{FF2B5EF4-FFF2-40B4-BE49-F238E27FC236}">
                <a16:creationId xmlns:a16="http://schemas.microsoft.com/office/drawing/2014/main" id="{B13CCCF5-AD9A-298B-3D95-E7BFA9EC2413}"/>
              </a:ext>
            </a:extLst>
          </p:cNvPr>
          <p:cNvGrpSpPr/>
          <p:nvPr/>
        </p:nvGrpSpPr>
        <p:grpSpPr>
          <a:xfrm>
            <a:off x="2285472" y="939178"/>
            <a:ext cx="1298133" cy="552242"/>
            <a:chOff x="0" y="0"/>
            <a:chExt cx="1913890" cy="1913890"/>
          </a:xfrm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49720DC7-227B-A511-14D2-A1C73907967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 dirty="0"/>
            </a:p>
          </p:txBody>
        </p:sp>
      </p:grpSp>
      <p:grpSp>
        <p:nvGrpSpPr>
          <p:cNvPr id="102" name="Group 7">
            <a:extLst>
              <a:ext uri="{FF2B5EF4-FFF2-40B4-BE49-F238E27FC236}">
                <a16:creationId xmlns:a16="http://schemas.microsoft.com/office/drawing/2014/main" id="{5881BEDF-0597-CDAB-0B6D-A3CA93D57D12}"/>
              </a:ext>
            </a:extLst>
          </p:cNvPr>
          <p:cNvGrpSpPr/>
          <p:nvPr/>
        </p:nvGrpSpPr>
        <p:grpSpPr>
          <a:xfrm>
            <a:off x="4001415" y="928480"/>
            <a:ext cx="5894955" cy="935546"/>
            <a:chOff x="0" y="0"/>
            <a:chExt cx="11621824" cy="2404092"/>
          </a:xfrm>
        </p:grpSpPr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66DB408D-F7AB-23FE-FBF7-DA6A9E043912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14" name="AutoShape 20">
            <a:extLst>
              <a:ext uri="{FF2B5EF4-FFF2-40B4-BE49-F238E27FC236}">
                <a16:creationId xmlns:a16="http://schemas.microsoft.com/office/drawing/2014/main" id="{915A9669-FE33-6F94-05A9-F7F8B09AD566}"/>
              </a:ext>
            </a:extLst>
          </p:cNvPr>
          <p:cNvSpPr/>
          <p:nvPr/>
        </p:nvSpPr>
        <p:spPr>
          <a:xfrm flipH="1">
            <a:off x="3589796" y="1161365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23" name="TextBox 31">
            <a:extLst>
              <a:ext uri="{FF2B5EF4-FFF2-40B4-BE49-F238E27FC236}">
                <a16:creationId xmlns:a16="http://schemas.microsoft.com/office/drawing/2014/main" id="{E21B69E3-7D53-7EFF-4C48-EE8F7FFFB65F}"/>
              </a:ext>
            </a:extLst>
          </p:cNvPr>
          <p:cNvSpPr txBox="1"/>
          <p:nvPr/>
        </p:nvSpPr>
        <p:spPr>
          <a:xfrm>
            <a:off x="899160" y="281178"/>
            <a:ext cx="103936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800" b="1" dirty="0" err="1">
                <a:solidFill>
                  <a:srgbClr val="000000"/>
                </a:solidFill>
                <a:latin typeface="Montserrat" panose="00000500000000000000" pitchFamily="2" charset="0"/>
              </a:rPr>
              <a:t>Dinámica</a:t>
            </a:r>
            <a:r>
              <a:rPr lang="en-US" sz="2800" b="1" dirty="0">
                <a:solidFill>
                  <a:srgbClr val="000000"/>
                </a:solidFill>
                <a:latin typeface="Montserrat" panose="00000500000000000000" pitchFamily="2" charset="0"/>
              </a:rPr>
              <a:t> del taller de </a:t>
            </a:r>
            <a:r>
              <a:rPr lang="en-US" sz="2800" b="1" dirty="0" err="1">
                <a:solidFill>
                  <a:srgbClr val="000000"/>
                </a:solidFill>
                <a:latin typeface="Montserrat" panose="00000500000000000000" pitchFamily="2" charset="0"/>
              </a:rPr>
              <a:t>capacitación</a:t>
            </a:r>
            <a:endParaRPr lang="en-US" sz="2800" b="1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24" name="TextBox 32">
            <a:extLst>
              <a:ext uri="{FF2B5EF4-FFF2-40B4-BE49-F238E27FC236}">
                <a16:creationId xmlns:a16="http://schemas.microsoft.com/office/drawing/2014/main" id="{E9AC5A2B-C7EA-AAD4-35BB-36E6313C90C5}"/>
              </a:ext>
            </a:extLst>
          </p:cNvPr>
          <p:cNvSpPr txBox="1"/>
          <p:nvPr/>
        </p:nvSpPr>
        <p:spPr>
          <a:xfrm>
            <a:off x="2432032" y="2942160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2</a:t>
            </a:r>
          </a:p>
        </p:txBody>
      </p:sp>
      <p:sp>
        <p:nvSpPr>
          <p:cNvPr id="125" name="TextBox 33">
            <a:extLst>
              <a:ext uri="{FF2B5EF4-FFF2-40B4-BE49-F238E27FC236}">
                <a16:creationId xmlns:a16="http://schemas.microsoft.com/office/drawing/2014/main" id="{BBEB6C9F-B829-0EEE-93ED-2C3F2163603A}"/>
              </a:ext>
            </a:extLst>
          </p:cNvPr>
          <p:cNvSpPr txBox="1"/>
          <p:nvPr/>
        </p:nvSpPr>
        <p:spPr>
          <a:xfrm>
            <a:off x="2432032" y="3857769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sp>
        <p:nvSpPr>
          <p:cNvPr id="126" name="TextBox 34">
            <a:extLst>
              <a:ext uri="{FF2B5EF4-FFF2-40B4-BE49-F238E27FC236}">
                <a16:creationId xmlns:a16="http://schemas.microsoft.com/office/drawing/2014/main" id="{54A12364-2BB9-D90A-95DD-1C59F71AEA38}"/>
              </a:ext>
            </a:extLst>
          </p:cNvPr>
          <p:cNvSpPr txBox="1"/>
          <p:nvPr/>
        </p:nvSpPr>
        <p:spPr>
          <a:xfrm>
            <a:off x="2453974" y="1088273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16/02/26</a:t>
            </a:r>
          </a:p>
        </p:txBody>
      </p:sp>
      <p:sp>
        <p:nvSpPr>
          <p:cNvPr id="128" name="TextBox 36">
            <a:extLst>
              <a:ext uri="{FF2B5EF4-FFF2-40B4-BE49-F238E27FC236}">
                <a16:creationId xmlns:a16="http://schemas.microsoft.com/office/drawing/2014/main" id="{4E0483F7-8F7A-504C-313B-22E7B1AC4295}"/>
              </a:ext>
            </a:extLst>
          </p:cNvPr>
          <p:cNvSpPr txBox="1"/>
          <p:nvPr/>
        </p:nvSpPr>
        <p:spPr>
          <a:xfrm>
            <a:off x="4081259" y="1044280"/>
            <a:ext cx="567766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Bases del MCA.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¿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elementos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vamos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evaluar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¿Por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¿Para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qué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 ¿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Cómo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?</a:t>
            </a:r>
          </a:p>
        </p:txBody>
      </p:sp>
      <p:sp>
        <p:nvSpPr>
          <p:cNvPr id="132" name="TextBox 40">
            <a:extLst>
              <a:ext uri="{FF2B5EF4-FFF2-40B4-BE49-F238E27FC236}">
                <a16:creationId xmlns:a16="http://schemas.microsoft.com/office/drawing/2014/main" id="{6C59A6C4-63DD-EDBF-6DF3-335331FDD57E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spc="29" dirty="0">
                <a:solidFill>
                  <a:srgbClr val="FFFFFF"/>
                </a:solidFill>
                <a:latin typeface="Montserrat Bold"/>
              </a:rPr>
              <a:t>9:00- 4:35 h</a:t>
            </a:r>
          </a:p>
        </p:txBody>
      </p:sp>
      <p:grpSp>
        <p:nvGrpSpPr>
          <p:cNvPr id="134" name="Group 5">
            <a:extLst>
              <a:ext uri="{FF2B5EF4-FFF2-40B4-BE49-F238E27FC236}">
                <a16:creationId xmlns:a16="http://schemas.microsoft.com/office/drawing/2014/main" id="{3069B096-F639-EDE0-AD37-3E2C0294D083}"/>
              </a:ext>
            </a:extLst>
          </p:cNvPr>
          <p:cNvGrpSpPr/>
          <p:nvPr/>
        </p:nvGrpSpPr>
        <p:grpSpPr>
          <a:xfrm>
            <a:off x="2300421" y="2068820"/>
            <a:ext cx="1298133" cy="552242"/>
            <a:chOff x="0" y="0"/>
            <a:chExt cx="1913890" cy="1913890"/>
          </a:xfrm>
        </p:grpSpPr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10DA796B-454F-39EC-4DAC-349075BBAD4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36" name="Group 7">
            <a:extLst>
              <a:ext uri="{FF2B5EF4-FFF2-40B4-BE49-F238E27FC236}">
                <a16:creationId xmlns:a16="http://schemas.microsoft.com/office/drawing/2014/main" id="{37EFF881-7A5C-D764-3667-C69748A69751}"/>
              </a:ext>
            </a:extLst>
          </p:cNvPr>
          <p:cNvGrpSpPr/>
          <p:nvPr/>
        </p:nvGrpSpPr>
        <p:grpSpPr>
          <a:xfrm>
            <a:off x="4016364" y="2058122"/>
            <a:ext cx="5894955" cy="757038"/>
            <a:chOff x="0" y="0"/>
            <a:chExt cx="11621824" cy="2404092"/>
          </a:xfrm>
        </p:grpSpPr>
        <p:sp>
          <p:nvSpPr>
            <p:cNvPr id="137" name="Freeform 8">
              <a:extLst>
                <a:ext uri="{FF2B5EF4-FFF2-40B4-BE49-F238E27FC236}">
                  <a16:creationId xmlns:a16="http://schemas.microsoft.com/office/drawing/2014/main" id="{C6B62323-ABE8-876D-894F-557DB2FC7945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38" name="AutoShape 20">
            <a:extLst>
              <a:ext uri="{FF2B5EF4-FFF2-40B4-BE49-F238E27FC236}">
                <a16:creationId xmlns:a16="http://schemas.microsoft.com/office/drawing/2014/main" id="{9CC1464A-4497-A532-7041-7B450BE9ED22}"/>
              </a:ext>
            </a:extLst>
          </p:cNvPr>
          <p:cNvSpPr/>
          <p:nvPr/>
        </p:nvSpPr>
        <p:spPr>
          <a:xfrm flipH="1">
            <a:off x="3604745" y="2291007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41" name="TextBox 34">
            <a:extLst>
              <a:ext uri="{FF2B5EF4-FFF2-40B4-BE49-F238E27FC236}">
                <a16:creationId xmlns:a16="http://schemas.microsoft.com/office/drawing/2014/main" id="{C1E9CE46-6695-8188-E336-4E6ECB19B229}"/>
              </a:ext>
            </a:extLst>
          </p:cNvPr>
          <p:cNvSpPr txBox="1"/>
          <p:nvPr/>
        </p:nvSpPr>
        <p:spPr>
          <a:xfrm>
            <a:off x="2468923" y="2217915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17/02/26</a:t>
            </a:r>
          </a:p>
        </p:txBody>
      </p:sp>
      <p:sp>
        <p:nvSpPr>
          <p:cNvPr id="142" name="TextBox 36">
            <a:extLst>
              <a:ext uri="{FF2B5EF4-FFF2-40B4-BE49-F238E27FC236}">
                <a16:creationId xmlns:a16="http://schemas.microsoft.com/office/drawing/2014/main" id="{56EB12BD-E266-6E88-1814-C88F03F4BA20}"/>
              </a:ext>
            </a:extLst>
          </p:cNvPr>
          <p:cNvSpPr txBox="1"/>
          <p:nvPr/>
        </p:nvSpPr>
        <p:spPr>
          <a:xfrm>
            <a:off x="4096208" y="2173922"/>
            <a:ext cx="5677660" cy="47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4319" lvl="1">
              <a:lnSpc>
                <a:spcPts val="1944"/>
              </a:lnSpc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biológicos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: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análisis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bacteriológico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y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macroinvertebrados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acuáticos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como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indicadores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144" name="Group 5">
            <a:extLst>
              <a:ext uri="{FF2B5EF4-FFF2-40B4-BE49-F238E27FC236}">
                <a16:creationId xmlns:a16="http://schemas.microsoft.com/office/drawing/2014/main" id="{74105777-BA4F-0945-9C38-8929EEEB3613}"/>
              </a:ext>
            </a:extLst>
          </p:cNvPr>
          <p:cNvGrpSpPr/>
          <p:nvPr/>
        </p:nvGrpSpPr>
        <p:grpSpPr>
          <a:xfrm>
            <a:off x="2300421" y="2981662"/>
            <a:ext cx="1298133" cy="552242"/>
            <a:chOff x="0" y="0"/>
            <a:chExt cx="1913890" cy="1913890"/>
          </a:xfrm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6110D878-3658-7BBD-6CFB-46FEAE38B3F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46" name="Group 7">
            <a:extLst>
              <a:ext uri="{FF2B5EF4-FFF2-40B4-BE49-F238E27FC236}">
                <a16:creationId xmlns:a16="http://schemas.microsoft.com/office/drawing/2014/main" id="{5205FDE6-A254-B5FE-1698-8CAB873E8715}"/>
              </a:ext>
            </a:extLst>
          </p:cNvPr>
          <p:cNvGrpSpPr/>
          <p:nvPr/>
        </p:nvGrpSpPr>
        <p:grpSpPr>
          <a:xfrm>
            <a:off x="4016364" y="2970964"/>
            <a:ext cx="5894955" cy="562940"/>
            <a:chOff x="0" y="0"/>
            <a:chExt cx="11621824" cy="2404092"/>
          </a:xfrm>
        </p:grpSpPr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id="{5B6D410E-33B2-FE76-F36D-8529D2617E4F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48" name="AutoShape 20">
            <a:extLst>
              <a:ext uri="{FF2B5EF4-FFF2-40B4-BE49-F238E27FC236}">
                <a16:creationId xmlns:a16="http://schemas.microsoft.com/office/drawing/2014/main" id="{966531F5-C8C5-7443-4C9F-78A70B6FC4BC}"/>
              </a:ext>
            </a:extLst>
          </p:cNvPr>
          <p:cNvSpPr/>
          <p:nvPr/>
        </p:nvSpPr>
        <p:spPr>
          <a:xfrm flipH="1">
            <a:off x="3604745" y="3203849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51" name="TextBox 34">
            <a:extLst>
              <a:ext uri="{FF2B5EF4-FFF2-40B4-BE49-F238E27FC236}">
                <a16:creationId xmlns:a16="http://schemas.microsoft.com/office/drawing/2014/main" id="{9DC84B55-86C7-FDFB-E60D-FE0DF583E655}"/>
              </a:ext>
            </a:extLst>
          </p:cNvPr>
          <p:cNvSpPr txBox="1"/>
          <p:nvPr/>
        </p:nvSpPr>
        <p:spPr>
          <a:xfrm>
            <a:off x="2468923" y="3130757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18/02/26</a:t>
            </a:r>
          </a:p>
        </p:txBody>
      </p:sp>
      <p:sp>
        <p:nvSpPr>
          <p:cNvPr id="152" name="TextBox 36">
            <a:extLst>
              <a:ext uri="{FF2B5EF4-FFF2-40B4-BE49-F238E27FC236}">
                <a16:creationId xmlns:a16="http://schemas.microsoft.com/office/drawing/2014/main" id="{6719518B-2D41-BD80-2620-3CA37A0A76E6}"/>
              </a:ext>
            </a:extLst>
          </p:cNvPr>
          <p:cNvSpPr txBox="1"/>
          <p:nvPr/>
        </p:nvSpPr>
        <p:spPr>
          <a:xfrm>
            <a:off x="4096208" y="3086764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físico-químicos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</p:txBody>
      </p:sp>
      <p:grpSp>
        <p:nvGrpSpPr>
          <p:cNvPr id="154" name="Group 5">
            <a:extLst>
              <a:ext uri="{FF2B5EF4-FFF2-40B4-BE49-F238E27FC236}">
                <a16:creationId xmlns:a16="http://schemas.microsoft.com/office/drawing/2014/main" id="{8F08E112-B8B2-2267-FF59-AEF5A76BABBB}"/>
              </a:ext>
            </a:extLst>
          </p:cNvPr>
          <p:cNvGrpSpPr/>
          <p:nvPr/>
        </p:nvGrpSpPr>
        <p:grpSpPr>
          <a:xfrm>
            <a:off x="2306612" y="3736025"/>
            <a:ext cx="1298133" cy="552242"/>
            <a:chOff x="0" y="0"/>
            <a:chExt cx="1913890" cy="1913890"/>
          </a:xfrm>
        </p:grpSpPr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3CB5A02F-4313-01E9-4711-00E6FD661A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56" name="Group 7">
            <a:extLst>
              <a:ext uri="{FF2B5EF4-FFF2-40B4-BE49-F238E27FC236}">
                <a16:creationId xmlns:a16="http://schemas.microsoft.com/office/drawing/2014/main" id="{29580543-8828-9870-92D2-6F219AC44875}"/>
              </a:ext>
            </a:extLst>
          </p:cNvPr>
          <p:cNvGrpSpPr/>
          <p:nvPr/>
        </p:nvGrpSpPr>
        <p:grpSpPr>
          <a:xfrm>
            <a:off x="4022555" y="3725326"/>
            <a:ext cx="5894955" cy="884583"/>
            <a:chOff x="0" y="0"/>
            <a:chExt cx="11621824" cy="2404092"/>
          </a:xfrm>
        </p:grpSpPr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5637FD7D-F4CC-6A3D-35B2-DCD6B2EDF8C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58" name="AutoShape 20">
            <a:extLst>
              <a:ext uri="{FF2B5EF4-FFF2-40B4-BE49-F238E27FC236}">
                <a16:creationId xmlns:a16="http://schemas.microsoft.com/office/drawing/2014/main" id="{54705E4D-78BC-4EF4-FA3A-2347D754E37E}"/>
              </a:ext>
            </a:extLst>
          </p:cNvPr>
          <p:cNvSpPr/>
          <p:nvPr/>
        </p:nvSpPr>
        <p:spPr>
          <a:xfrm flipH="1">
            <a:off x="3610936" y="3958212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61" name="TextBox 34">
            <a:extLst>
              <a:ext uri="{FF2B5EF4-FFF2-40B4-BE49-F238E27FC236}">
                <a16:creationId xmlns:a16="http://schemas.microsoft.com/office/drawing/2014/main" id="{A402C19B-81F6-DBA3-DEA8-B3DBE4BAE92A}"/>
              </a:ext>
            </a:extLst>
          </p:cNvPr>
          <p:cNvSpPr txBox="1"/>
          <p:nvPr/>
        </p:nvSpPr>
        <p:spPr>
          <a:xfrm>
            <a:off x="2475114" y="3885120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19/02/26</a:t>
            </a:r>
          </a:p>
        </p:txBody>
      </p:sp>
      <p:sp>
        <p:nvSpPr>
          <p:cNvPr id="162" name="TextBox 36">
            <a:extLst>
              <a:ext uri="{FF2B5EF4-FFF2-40B4-BE49-F238E27FC236}">
                <a16:creationId xmlns:a16="http://schemas.microsoft.com/office/drawing/2014/main" id="{4AF417C9-DAB5-504E-4BAF-2568BB353DBE}"/>
              </a:ext>
            </a:extLst>
          </p:cNvPr>
          <p:cNvSpPr txBox="1"/>
          <p:nvPr/>
        </p:nvSpPr>
        <p:spPr>
          <a:xfrm>
            <a:off x="4102399" y="3806128"/>
            <a:ext cx="5677660" cy="71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Cómo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estimar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la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cantidad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agua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que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presenta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un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río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.  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Parámetros</a:t>
            </a:r>
            <a:r>
              <a:rPr lang="en-US" sz="15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paisajísticos</a:t>
            </a:r>
            <a:r>
              <a:rPr lang="en-US" sz="1500" b="1" spc="27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  <p:sp>
        <p:nvSpPr>
          <p:cNvPr id="164" name="TextBox 33">
            <a:extLst>
              <a:ext uri="{FF2B5EF4-FFF2-40B4-BE49-F238E27FC236}">
                <a16:creationId xmlns:a16="http://schemas.microsoft.com/office/drawing/2014/main" id="{33A0B7EE-E0CB-3775-2055-9213E43E275B}"/>
              </a:ext>
            </a:extLst>
          </p:cNvPr>
          <p:cNvSpPr txBox="1"/>
          <p:nvPr/>
        </p:nvSpPr>
        <p:spPr>
          <a:xfrm>
            <a:off x="2432032" y="4793878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grpSp>
        <p:nvGrpSpPr>
          <p:cNvPr id="165" name="Group 5">
            <a:extLst>
              <a:ext uri="{FF2B5EF4-FFF2-40B4-BE49-F238E27FC236}">
                <a16:creationId xmlns:a16="http://schemas.microsoft.com/office/drawing/2014/main" id="{3DB09585-9E8C-65CE-AD97-61C337D89AEB}"/>
              </a:ext>
            </a:extLst>
          </p:cNvPr>
          <p:cNvGrpSpPr/>
          <p:nvPr/>
        </p:nvGrpSpPr>
        <p:grpSpPr>
          <a:xfrm>
            <a:off x="2306612" y="4672134"/>
            <a:ext cx="1298133" cy="552242"/>
            <a:chOff x="0" y="0"/>
            <a:chExt cx="1913890" cy="1913890"/>
          </a:xfrm>
        </p:grpSpPr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197B1677-5608-5EAD-F8AA-2702A653F3C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67" name="Group 7">
            <a:extLst>
              <a:ext uri="{FF2B5EF4-FFF2-40B4-BE49-F238E27FC236}">
                <a16:creationId xmlns:a16="http://schemas.microsoft.com/office/drawing/2014/main" id="{DBCCD557-E908-7818-9632-776FB2B48D08}"/>
              </a:ext>
            </a:extLst>
          </p:cNvPr>
          <p:cNvGrpSpPr/>
          <p:nvPr/>
        </p:nvGrpSpPr>
        <p:grpSpPr>
          <a:xfrm>
            <a:off x="4022555" y="4661436"/>
            <a:ext cx="5894955" cy="552242"/>
            <a:chOff x="0" y="0"/>
            <a:chExt cx="11621824" cy="2404092"/>
          </a:xfrm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0100DE35-DFE3-3BEF-D7D1-207334A2E61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 dirty="0"/>
            </a:p>
          </p:txBody>
        </p:sp>
      </p:grpSp>
      <p:sp>
        <p:nvSpPr>
          <p:cNvPr id="169" name="AutoShape 20">
            <a:extLst>
              <a:ext uri="{FF2B5EF4-FFF2-40B4-BE49-F238E27FC236}">
                <a16:creationId xmlns:a16="http://schemas.microsoft.com/office/drawing/2014/main" id="{A220CACC-9812-D548-01F9-DC5EEAE540E2}"/>
              </a:ext>
            </a:extLst>
          </p:cNvPr>
          <p:cNvSpPr/>
          <p:nvPr/>
        </p:nvSpPr>
        <p:spPr>
          <a:xfrm flipH="1">
            <a:off x="3610936" y="4894321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70" name="TextBox 34">
            <a:extLst>
              <a:ext uri="{FF2B5EF4-FFF2-40B4-BE49-F238E27FC236}">
                <a16:creationId xmlns:a16="http://schemas.microsoft.com/office/drawing/2014/main" id="{65F09F51-BAFE-A057-895A-ED789B14CED5}"/>
              </a:ext>
            </a:extLst>
          </p:cNvPr>
          <p:cNvSpPr txBox="1"/>
          <p:nvPr/>
        </p:nvSpPr>
        <p:spPr>
          <a:xfrm>
            <a:off x="2475114" y="4821229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21/02/26</a:t>
            </a:r>
          </a:p>
        </p:txBody>
      </p:sp>
      <p:sp>
        <p:nvSpPr>
          <p:cNvPr id="171" name="TextBox 36">
            <a:extLst>
              <a:ext uri="{FF2B5EF4-FFF2-40B4-BE49-F238E27FC236}">
                <a16:creationId xmlns:a16="http://schemas.microsoft.com/office/drawing/2014/main" id="{52D34289-A35F-BCCB-6CBE-C3B6B16B2994}"/>
              </a:ext>
            </a:extLst>
          </p:cNvPr>
          <p:cNvSpPr txBox="1"/>
          <p:nvPr/>
        </p:nvSpPr>
        <p:spPr>
          <a:xfrm>
            <a:off x="4102399" y="4777236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9" lvl="1" indent="-285750">
              <a:lnSpc>
                <a:spcPts val="1944"/>
              </a:lnSpc>
              <a:buFont typeface="Arial" panose="020B0604020202020204" pitchFamily="34" charset="0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Práctica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campo. </a:t>
            </a:r>
          </a:p>
        </p:txBody>
      </p:sp>
      <p:sp>
        <p:nvSpPr>
          <p:cNvPr id="172" name="TextBox 33">
            <a:extLst>
              <a:ext uri="{FF2B5EF4-FFF2-40B4-BE49-F238E27FC236}">
                <a16:creationId xmlns:a16="http://schemas.microsoft.com/office/drawing/2014/main" id="{39FC5B39-2C68-2139-59BD-03BB07CD7C48}"/>
              </a:ext>
            </a:extLst>
          </p:cNvPr>
          <p:cNvSpPr txBox="1"/>
          <p:nvPr/>
        </p:nvSpPr>
        <p:spPr>
          <a:xfrm>
            <a:off x="2425841" y="5718567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29" dirty="0">
                <a:solidFill>
                  <a:srgbClr val="FFFFFF"/>
                </a:solidFill>
                <a:latin typeface="Montserrat Bold"/>
              </a:rPr>
              <a:t>Día 3</a:t>
            </a:r>
          </a:p>
        </p:txBody>
      </p:sp>
      <p:grpSp>
        <p:nvGrpSpPr>
          <p:cNvPr id="173" name="Group 5">
            <a:extLst>
              <a:ext uri="{FF2B5EF4-FFF2-40B4-BE49-F238E27FC236}">
                <a16:creationId xmlns:a16="http://schemas.microsoft.com/office/drawing/2014/main" id="{26934424-2575-FBD8-1522-3E71D3BB6962}"/>
              </a:ext>
            </a:extLst>
          </p:cNvPr>
          <p:cNvGrpSpPr/>
          <p:nvPr/>
        </p:nvGrpSpPr>
        <p:grpSpPr>
          <a:xfrm>
            <a:off x="2300421" y="5596822"/>
            <a:ext cx="1298133" cy="850379"/>
            <a:chOff x="0" y="0"/>
            <a:chExt cx="1913890" cy="1913890"/>
          </a:xfrm>
        </p:grpSpPr>
        <p:sp>
          <p:nvSpPr>
            <p:cNvPr id="174" name="Freeform 6">
              <a:extLst>
                <a:ext uri="{FF2B5EF4-FFF2-40B4-BE49-F238E27FC236}">
                  <a16:creationId xmlns:a16="http://schemas.microsoft.com/office/drawing/2014/main" id="{B08B5ADE-B3D4-4611-D910-48F7275D26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endParaRPr lang="es-MX" sz="1200"/>
            </a:p>
          </p:txBody>
        </p:sp>
      </p:grpSp>
      <p:grpSp>
        <p:nvGrpSpPr>
          <p:cNvPr id="175" name="Group 7">
            <a:extLst>
              <a:ext uri="{FF2B5EF4-FFF2-40B4-BE49-F238E27FC236}">
                <a16:creationId xmlns:a16="http://schemas.microsoft.com/office/drawing/2014/main" id="{C765B6DA-2074-7CCB-0C07-1DFA637A1A41}"/>
              </a:ext>
            </a:extLst>
          </p:cNvPr>
          <p:cNvGrpSpPr/>
          <p:nvPr/>
        </p:nvGrpSpPr>
        <p:grpSpPr>
          <a:xfrm>
            <a:off x="4016364" y="5586124"/>
            <a:ext cx="5894955" cy="988021"/>
            <a:chOff x="0" y="0"/>
            <a:chExt cx="11621824" cy="2404092"/>
          </a:xfrm>
        </p:grpSpPr>
        <p:sp>
          <p:nvSpPr>
            <p:cNvPr id="176" name="Freeform 8">
              <a:extLst>
                <a:ext uri="{FF2B5EF4-FFF2-40B4-BE49-F238E27FC236}">
                  <a16:creationId xmlns:a16="http://schemas.microsoft.com/office/drawing/2014/main" id="{6E9B3088-D4F1-B26A-F271-F99AAC1E7656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endParaRPr lang="es-MX" sz="1200"/>
            </a:p>
          </p:txBody>
        </p:sp>
      </p:grpSp>
      <p:sp>
        <p:nvSpPr>
          <p:cNvPr id="177" name="AutoShape 20">
            <a:extLst>
              <a:ext uri="{FF2B5EF4-FFF2-40B4-BE49-F238E27FC236}">
                <a16:creationId xmlns:a16="http://schemas.microsoft.com/office/drawing/2014/main" id="{69A722BE-9115-044D-9914-332CB6ABED9E}"/>
              </a:ext>
            </a:extLst>
          </p:cNvPr>
          <p:cNvSpPr/>
          <p:nvPr/>
        </p:nvSpPr>
        <p:spPr>
          <a:xfrm flipH="1">
            <a:off x="3604745" y="5819010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s-MX" sz="1200"/>
          </a:p>
        </p:txBody>
      </p:sp>
      <p:sp>
        <p:nvSpPr>
          <p:cNvPr id="178" name="TextBox 34">
            <a:extLst>
              <a:ext uri="{FF2B5EF4-FFF2-40B4-BE49-F238E27FC236}">
                <a16:creationId xmlns:a16="http://schemas.microsoft.com/office/drawing/2014/main" id="{75886E81-ADCF-03BF-36AF-C5E14ABD14E2}"/>
              </a:ext>
            </a:extLst>
          </p:cNvPr>
          <p:cNvSpPr txBox="1"/>
          <p:nvPr/>
        </p:nvSpPr>
        <p:spPr>
          <a:xfrm>
            <a:off x="2468923" y="5745918"/>
            <a:ext cx="1005013" cy="54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Por </a:t>
            </a:r>
            <a:r>
              <a:rPr lang="en-US" sz="1500" b="1" spc="29" dirty="0" err="1">
                <a:solidFill>
                  <a:srgbClr val="FFFFFF"/>
                </a:solidFill>
                <a:latin typeface="Montserrat Bold"/>
              </a:rPr>
              <a:t>definir</a:t>
            </a:r>
            <a:endParaRPr lang="en-US" sz="1500" b="1" spc="29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79" name="TextBox 36">
            <a:extLst>
              <a:ext uri="{FF2B5EF4-FFF2-40B4-BE49-F238E27FC236}">
                <a16:creationId xmlns:a16="http://schemas.microsoft.com/office/drawing/2014/main" id="{0A5971AB-2BD6-6390-C72E-A18E1062EA0B}"/>
              </a:ext>
            </a:extLst>
          </p:cNvPr>
          <p:cNvSpPr txBox="1"/>
          <p:nvPr/>
        </p:nvSpPr>
        <p:spPr>
          <a:xfrm>
            <a:off x="4096208" y="5701925"/>
            <a:ext cx="5677660" cy="71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Cálculo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la Calidad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Ecológica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  <a:p>
            <a:pPr marL="388639" lvl="1" indent="-194320">
              <a:lnSpc>
                <a:spcPts val="1944"/>
              </a:lnSpc>
              <a:buFont typeface="Arial"/>
              <a:buChar char="•"/>
            </a:pP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Plataforma para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el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monitoreo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ecosistemas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acuáticos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80" name="Freeform 29">
            <a:extLst>
              <a:ext uri="{FF2B5EF4-FFF2-40B4-BE49-F238E27FC236}">
                <a16:creationId xmlns:a16="http://schemas.microsoft.com/office/drawing/2014/main" id="{F12B26F6-5EE1-EFAF-2E70-B35404D962AA}"/>
              </a:ext>
            </a:extLst>
          </p:cNvPr>
          <p:cNvSpPr/>
          <p:nvPr/>
        </p:nvSpPr>
        <p:spPr>
          <a:xfrm>
            <a:off x="926822" y="4454321"/>
            <a:ext cx="961667" cy="961241"/>
          </a:xfrm>
          <a:custGeom>
            <a:avLst/>
            <a:gdLst/>
            <a:ahLst/>
            <a:cxnLst/>
            <a:rect l="l" t="t" r="r" b="b"/>
            <a:pathLst>
              <a:path w="1672613" h="1672613">
                <a:moveTo>
                  <a:pt x="0" y="0"/>
                </a:moveTo>
                <a:lnTo>
                  <a:pt x="1672613" y="0"/>
                </a:lnTo>
                <a:lnTo>
                  <a:pt x="1672613" y="1672613"/>
                </a:lnTo>
                <a:lnTo>
                  <a:pt x="0" y="167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6F322C7F-AB46-3E33-F68C-4EDA158E37CC}"/>
              </a:ext>
            </a:extLst>
          </p:cNvPr>
          <p:cNvSpPr/>
          <p:nvPr/>
        </p:nvSpPr>
        <p:spPr>
          <a:xfrm>
            <a:off x="1255923" y="3854219"/>
            <a:ext cx="848299" cy="3031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1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2EA9D-C6F0-D67D-2DEC-869763C8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80C06FC-F301-303D-6BAA-A937A9A9877D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2. Calidad de Bosque de Ribera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C61735-9DA8-3A19-E26D-A95A0C115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3" y="1410043"/>
            <a:ext cx="5090150" cy="4355489"/>
          </a:xfrm>
          <a:prstGeom prst="rect">
            <a:avLst/>
          </a:prstGeom>
        </p:spPr>
      </p:pic>
      <p:pic>
        <p:nvPicPr>
          <p:cNvPr id="8" name="Picture 2" descr="Riparain zones crucial yet an overlooked ecosystem - Nyika Silika">
            <a:extLst>
              <a:ext uri="{FF2B5EF4-FFF2-40B4-BE49-F238E27FC236}">
                <a16:creationId xmlns:a16="http://schemas.microsoft.com/office/drawing/2014/main" id="{2C2316AC-3E27-75CA-5024-4C7FAD0F6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2"/>
          <a:stretch/>
        </p:blipFill>
        <p:spPr bwMode="auto">
          <a:xfrm>
            <a:off x="6096000" y="2100684"/>
            <a:ext cx="5819145" cy="29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54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E240-00A5-4181-75EA-172BAF5F1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D50345E-3D98-A19E-6D36-AB8F7BE54732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2. Calidad de Bosque de Ribera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B870685-D150-B23A-42EA-D13F1D7B3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98" y="1337597"/>
            <a:ext cx="10184871" cy="41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4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956-5D45-69E6-380E-863ACAE69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6B6041-0E41-161A-F323-56A6700EA401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2. Calidad de Bosque de Ribera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817B2A-5647-82F4-98C4-0AEF6B6E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17" y="1167063"/>
            <a:ext cx="10635346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2736FD-511F-CAA9-37FB-1DD6CF90AF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407" y="1213921"/>
            <a:ext cx="6790490" cy="4070399"/>
          </a:xfrm>
        </p:spPr>
        <p:txBody>
          <a:bodyPr>
            <a:normAutofit/>
          </a:bodyPr>
          <a:lstStyle/>
          <a:p>
            <a:r>
              <a:rPr lang="es-MX" dirty="0"/>
              <a:t>Considerar el tramo del río monitoreado y aprox. 10 m desde donde termina el banco del río hacia la vegetación terrestre (depende de la inclinación de la ribera). </a:t>
            </a:r>
          </a:p>
          <a:p>
            <a:endParaRPr lang="es-MX" dirty="0"/>
          </a:p>
          <a:p>
            <a:r>
              <a:rPr lang="es-MX" dirty="0"/>
              <a:t>Se califican 4 Bloques, la calificación final de cada bloque deberá tener valores entre 0 y 25 puntos.</a:t>
            </a:r>
          </a:p>
          <a:p>
            <a:endParaRPr lang="es-MX" dirty="0"/>
          </a:p>
          <a:p>
            <a:r>
              <a:rPr lang="es-MX" dirty="0"/>
              <a:t>Con la suma de las 4 secciones se da una calificación de entre 0 y 100 puntos dividida en 5 posibles calificaciones.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FC20238-949F-AD1E-D0D3-97E848E3CA20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2. Calidad de Bosque de Ribera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58AFD6-B314-189A-9030-459D50B5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897" y="1160385"/>
            <a:ext cx="4500121" cy="3906291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B0F6038-7565-4C64-AD48-9CD3BFE66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117124"/>
              </p:ext>
            </p:extLst>
          </p:nvPr>
        </p:nvGraphicFramePr>
        <p:xfrm>
          <a:off x="3342445" y="4829447"/>
          <a:ext cx="275355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433">
                  <a:extLst>
                    <a:ext uri="{9D8B030D-6E8A-4147-A177-3AD203B41FA5}">
                      <a16:colId xmlns:a16="http://schemas.microsoft.com/office/drawing/2014/main" val="2691877626"/>
                    </a:ext>
                  </a:extLst>
                </a:gridCol>
                <a:gridCol w="852122">
                  <a:extLst>
                    <a:ext uri="{9D8B030D-6E8A-4147-A177-3AD203B41FA5}">
                      <a16:colId xmlns:a16="http://schemas.microsoft.com/office/drawing/2014/main" val="255353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400" b="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91-100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400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75-90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7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55-74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611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30-54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494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0 -29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342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35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3F8B9-1C1D-8BEB-E945-19A3BEF5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71202AB-F501-6522-0BEE-0E496344E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Grado de cobertura de la vegetación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511906-FDD2-556C-3857-0C166929D91E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FFBE53-4638-085D-1379-0FE8BDE53172}"/>
              </a:ext>
            </a:extLst>
          </p:cNvPr>
          <p:cNvSpPr txBox="1"/>
          <p:nvPr/>
        </p:nvSpPr>
        <p:spPr>
          <a:xfrm>
            <a:off x="838200" y="1659423"/>
            <a:ext cx="778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 la zona de ribera con vegetación (sin contar pastos).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973A80D-C3C6-1D64-9D09-45FFB840C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972259"/>
              </p:ext>
            </p:extLst>
          </p:nvPr>
        </p:nvGraphicFramePr>
        <p:xfrm>
          <a:off x="997019" y="2305644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80 a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50 a 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11 a 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a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3680C4A0-872D-27E5-0520-80CD96C4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906" y="3174167"/>
            <a:ext cx="3336713" cy="25025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FF4877-C555-35AC-1AD0-85F77100C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19" y="3174167"/>
            <a:ext cx="3336713" cy="2502535"/>
          </a:xfrm>
          <a:prstGeom prst="rect">
            <a:avLst/>
          </a:prstGeom>
        </p:spPr>
      </p:pic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F3136105-82EA-1BE9-87B6-C710DE3AE2A1}"/>
              </a:ext>
            </a:extLst>
          </p:cNvPr>
          <p:cNvSpPr/>
          <p:nvPr/>
        </p:nvSpPr>
        <p:spPr>
          <a:xfrm>
            <a:off x="4728848" y="4167266"/>
            <a:ext cx="3185959" cy="3747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895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63838-8F1F-43F8-7E24-E3EAE89BA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9A74067-4AC0-FC71-C15A-D5B30639543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Grado de cobertura de la vegetación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028143D-DA62-716A-FB52-058196BA1EFC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651BB9-D304-19D8-5A40-8A68DBC4CED0}"/>
              </a:ext>
            </a:extLst>
          </p:cNvPr>
          <p:cNvSpPr txBox="1"/>
          <p:nvPr/>
        </p:nvSpPr>
        <p:spPr>
          <a:xfrm>
            <a:off x="1056980" y="1659423"/>
            <a:ext cx="924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Porcentaje de la zona de ribera conectado con el ecosistema terrestre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FD74E89-8804-3661-68E2-091E0E946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761619"/>
              </p:ext>
            </p:extLst>
          </p:nvPr>
        </p:nvGraphicFramePr>
        <p:xfrm>
          <a:off x="1056980" y="2154369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Todo (100%)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Mucho (50 a 99%)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Poco (25 a 49%)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Muy poco (0 a 24%)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+10 puntos</a:t>
                      </a: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+5 puntos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-5 puntos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-10 puntos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97B3A0B-6148-57C8-487F-4B82696B4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9" t="3429" r="52500" b="22898"/>
          <a:stretch>
            <a:fillRect/>
          </a:stretch>
        </p:blipFill>
        <p:spPr>
          <a:xfrm>
            <a:off x="1056980" y="3021663"/>
            <a:ext cx="2405209" cy="27125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74F554-2D51-CEEB-BE1D-3F753EAA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14" t="3412" r="2088" b="19486"/>
          <a:stretch>
            <a:fillRect/>
          </a:stretch>
        </p:blipFill>
        <p:spPr>
          <a:xfrm>
            <a:off x="8988577" y="2896049"/>
            <a:ext cx="2623278" cy="2838785"/>
          </a:xfrm>
          <a:prstGeom prst="rect">
            <a:avLst/>
          </a:prstGeom>
        </p:spPr>
      </p:pic>
      <p:sp>
        <p:nvSpPr>
          <p:cNvPr id="8" name="Flecha derecha 7">
            <a:extLst>
              <a:ext uri="{FF2B5EF4-FFF2-40B4-BE49-F238E27FC236}">
                <a16:creationId xmlns:a16="http://schemas.microsoft.com/office/drawing/2014/main" id="{E1CFB4D0-4262-221B-DA25-993CA571C18D}"/>
              </a:ext>
            </a:extLst>
          </p:cNvPr>
          <p:cNvSpPr/>
          <p:nvPr/>
        </p:nvSpPr>
        <p:spPr>
          <a:xfrm>
            <a:off x="4721800" y="3933970"/>
            <a:ext cx="3185959" cy="3747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55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5B66D-24BE-85E0-7129-B09CF8ADB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E8C1016-A2F5-3127-AED8-264C399498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Estructura de la vegetación de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655D798-C0B8-F18D-8521-7D91E047B199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AA0ACA-2BE4-BA5C-740A-0052963E5BB7}"/>
              </a:ext>
            </a:extLst>
          </p:cNvPr>
          <p:cNvSpPr txBox="1"/>
          <p:nvPr/>
        </p:nvSpPr>
        <p:spPr>
          <a:xfrm>
            <a:off x="838200" y="1659423"/>
            <a:ext cx="628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 árboles y arbustos en la zona de ribera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95E3955-A4CF-F0EB-9E81-0D6A87451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596709"/>
              </p:ext>
            </p:extLst>
          </p:nvPr>
        </p:nvGraphicFramePr>
        <p:xfrm>
          <a:off x="997019" y="2305644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100 a 75% son árboles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74 a 50% son árboles y más de 25% arbustos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a 50% son árboles y 24 a 10% son arbustos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Árboles y arbustos menores al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87D548C-A82E-9009-6633-90759463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20" y="3555581"/>
            <a:ext cx="3073156" cy="2304867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242F670C-94AB-AFCD-4EA4-CB33472D7F8F}"/>
              </a:ext>
            </a:extLst>
          </p:cNvPr>
          <p:cNvSpPr/>
          <p:nvPr/>
        </p:nvSpPr>
        <p:spPr>
          <a:xfrm>
            <a:off x="4661839" y="4505760"/>
            <a:ext cx="3185959" cy="3747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0131CF-9B40-69EE-E2C1-2E96E85A4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61" y="3429000"/>
            <a:ext cx="3073157" cy="23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8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CA883-3B11-4685-E6C7-133FA456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9C008C6-6C1B-97D6-D831-53D1C3F6BA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Estructura de la vegetación de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AA6331-2160-6DEC-F31C-C5EA506E9F7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F0D0790-6445-FBEB-B735-9ED88878EBE1}"/>
              </a:ext>
            </a:extLst>
          </p:cNvPr>
          <p:cNvSpPr txBox="1"/>
          <p:nvPr/>
        </p:nvSpPr>
        <p:spPr>
          <a:xfrm>
            <a:off x="838200" y="1659423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Porcentaje de plantas acuáticas en la orilla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FB84175-9E94-968B-4579-4D538AC0A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45645"/>
              </p:ext>
            </p:extLst>
          </p:nvPr>
        </p:nvGraphicFramePr>
        <p:xfrm>
          <a:off x="997019" y="2328183"/>
          <a:ext cx="78867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&gt;50%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Entre 59 y 25%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Menos del 25%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+10 puntos</a:t>
                      </a: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+5 puntos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E3F263B-C61C-2A81-B8EE-55639280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19" y="3324213"/>
            <a:ext cx="4504371" cy="3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4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B01F-9C6B-3CF5-1B8C-36B00B6F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D2B3C5C-4DDC-F6B0-EFD7-750FB12644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Estructura de la vegetación de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41925E7-5710-8249-045B-7A61E9817303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5985EF7-C255-78B7-D878-E842459CF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47283"/>
              </p:ext>
            </p:extLst>
          </p:nvPr>
        </p:nvGraphicFramePr>
        <p:xfrm>
          <a:off x="801260" y="1994019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+5 puntos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73DD5D9-37AB-0856-EB1A-5EE3C8463C91}"/>
              </a:ext>
            </a:extLst>
          </p:cNvPr>
          <p:cNvSpPr txBox="1"/>
          <p:nvPr/>
        </p:nvSpPr>
        <p:spPr>
          <a:xfrm>
            <a:off x="703288" y="1589607"/>
            <a:ext cx="56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Conexión entre arbustos y sotobosque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6BC9124-219E-72E1-A981-C1D53E19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54245"/>
            <a:ext cx="4082322" cy="30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2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E164A-6CB9-E77D-3A76-B6F3D8D3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BD19DA-BD78-4383-18AB-9B7599BAD9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2. Estructura de la vegetación de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F1474C2-D4EB-3CDF-CC8B-2D0C88788A57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1C8A85C-93ED-14B7-CC2B-5340F9D52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99090"/>
              </p:ext>
            </p:extLst>
          </p:nvPr>
        </p:nvGraphicFramePr>
        <p:xfrm>
          <a:off x="838200" y="2007678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Árboles en filas y sotobosque abundante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Árboles y arbustos distribuidos en manchas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Árboles en fila con poco sotobosque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Ninguna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+5 puntos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-5 puntos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-10 puntos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334C290-C029-2503-8E10-B975D46EE316}"/>
              </a:ext>
            </a:extLst>
          </p:cNvPr>
          <p:cNvSpPr txBox="1"/>
          <p:nvPr/>
        </p:nvSpPr>
        <p:spPr>
          <a:xfrm>
            <a:off x="777352" y="1497377"/>
            <a:ext cx="383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Selecciona una opción: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A2B6FD-FD67-034F-A7B4-1C328333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7" t="6028" r="74102" b="38030"/>
          <a:stretch>
            <a:fillRect/>
          </a:stretch>
        </p:blipFill>
        <p:spPr>
          <a:xfrm>
            <a:off x="1283825" y="3018598"/>
            <a:ext cx="1713054" cy="2841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B6B7CD-A3B4-02AC-A118-13B810F28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59" t="6028" r="50760" b="38030"/>
          <a:stretch>
            <a:fillRect/>
          </a:stretch>
        </p:blipFill>
        <p:spPr>
          <a:xfrm>
            <a:off x="3972045" y="3018598"/>
            <a:ext cx="1713054" cy="28418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A636EB0-1FE1-315D-3779-3DD18E2A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50" t="5800" r="27469" b="38258"/>
          <a:stretch>
            <a:fillRect/>
          </a:stretch>
        </p:blipFill>
        <p:spPr>
          <a:xfrm>
            <a:off x="6506903" y="3018598"/>
            <a:ext cx="1713054" cy="2841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6F024F-3647-4659-C5EA-A1CBBE0A8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038" t="5976" r="3481" b="38082"/>
          <a:stretch>
            <a:fillRect/>
          </a:stretch>
        </p:blipFill>
        <p:spPr>
          <a:xfrm>
            <a:off x="9195121" y="3018598"/>
            <a:ext cx="1713054" cy="28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7FA7D1F-8E8B-0B0F-5D62-5A123AF8E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83" r="883" b="24627"/>
          <a:stretch>
            <a:fillRect/>
          </a:stretch>
        </p:blipFill>
        <p:spPr>
          <a:xfrm>
            <a:off x="157424" y="1"/>
            <a:ext cx="12034576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4B9FBFA-14CC-20C3-511D-18A9A2F4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24" y="0"/>
            <a:ext cx="12034576" cy="60956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dirty="0"/>
              <a:t>Parámetros Paisajísticos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6577F458-EEFD-7050-57A5-C1A92FACB1FB}"/>
              </a:ext>
            </a:extLst>
          </p:cNvPr>
          <p:cNvSpPr txBox="1">
            <a:spLocks/>
          </p:cNvSpPr>
          <p:nvPr/>
        </p:nvSpPr>
        <p:spPr>
          <a:xfrm>
            <a:off x="5894072" y="760754"/>
            <a:ext cx="6297928" cy="3499747"/>
          </a:xfrm>
          <a:prstGeom prst="rect">
            <a:avLst/>
          </a:prstGeom>
          <a:solidFill>
            <a:schemeClr val="bg1">
              <a:alpha val="6419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dirty="0"/>
              <a:t>Elementos que configuran el aspecto visual de un lugar: el relieve, el agua, la vegetación, las construcciones, etc.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1800" dirty="0"/>
          </a:p>
          <a:p>
            <a:r>
              <a:rPr lang="es-MX" sz="1800" dirty="0"/>
              <a:t>Estos elementos mantienen los procesos funcionando en los ecosistemas.</a:t>
            </a:r>
          </a:p>
          <a:p>
            <a:endParaRPr lang="es-MX" sz="1800" dirty="0"/>
          </a:p>
          <a:p>
            <a:r>
              <a:rPr lang="es-MX" sz="1800" dirty="0"/>
              <a:t>Se busca evaluar el estado de conservación o de naturalidad del canal por donde escurre el agua o de la vegetación terrestre que comunica al mundo acuático y terrestre.</a:t>
            </a:r>
          </a:p>
          <a:p>
            <a:endParaRPr lang="es-MX" sz="1800" dirty="0"/>
          </a:p>
          <a:p>
            <a:endParaRPr lang="es-MX" sz="18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375FD68-3C57-9469-7BBD-FA223A2C0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326" y="4598471"/>
            <a:ext cx="2816466" cy="16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6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D715E-9B55-6A2B-FC16-F718CA77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CA6BE88-37E2-D05D-53BA-E6AD8EF907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Calidad de la vegetación en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3B168C0-FFD5-AFAD-3A61-F8137118ED03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6F313A-574E-F22B-14BC-9C0A3B3FC2DB}"/>
              </a:ext>
            </a:extLst>
          </p:cNvPr>
          <p:cNvSpPr txBox="1"/>
          <p:nvPr/>
        </p:nvSpPr>
        <p:spPr>
          <a:xfrm>
            <a:off x="838200" y="1659423"/>
            <a:ext cx="6070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Número de especies de árboles nativos en la ribera</a:t>
            </a:r>
          </a:p>
          <a:p>
            <a:endParaRPr lang="es-MX" dirty="0">
              <a:latin typeface="Montserrat" pitchFamily="2" charset="77"/>
            </a:endParaRPr>
          </a:p>
          <a:p>
            <a:r>
              <a:rPr lang="es-MX" dirty="0">
                <a:latin typeface="Montserrat" pitchFamily="2" charset="77"/>
              </a:rPr>
              <a:t>Se contesta dependiendo del tipo de ribera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0F34EB-C87E-879F-C54D-BCC734B2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802" y="2582753"/>
            <a:ext cx="3831635" cy="28737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E9A26D-383E-9C99-8ABF-3B873A1D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34" y="2589992"/>
            <a:ext cx="3831635" cy="28737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D3A76D-3B69-5BFF-167B-FB2997F52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1" y="2582753"/>
            <a:ext cx="3831635" cy="28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76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1871F-8D07-44F1-B635-F514CC63E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5EBC82B-DBC0-E75E-FEA2-5BCC2F9958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Calidad de la vegetación en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43613CA-31A6-4F3C-2557-0CED1C290CE5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4C36627-8581-E17A-3290-7B710C6A6DF1}"/>
              </a:ext>
            </a:extLst>
          </p:cNvPr>
          <p:cNvSpPr txBox="1"/>
          <p:nvPr/>
        </p:nvSpPr>
        <p:spPr>
          <a:xfrm>
            <a:off x="838200" y="1659423"/>
            <a:ext cx="759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Qué tan continuo es el bosque de ribera (largo y ancho)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9F7CF4-FE8B-5238-1101-047EC42A5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6781"/>
              </p:ext>
            </p:extLst>
          </p:nvPr>
        </p:nvGraphicFramePr>
        <p:xfrm>
          <a:off x="838200" y="2158149"/>
          <a:ext cx="78867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Continuo y ocupa del 100 al 75% del ancho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Continuo y ocupa de 64 a 50% del ancho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Ninguna de las anteriores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+10</a:t>
                      </a: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+5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DA1106F-AD06-FCD3-5AA9-8E72B96C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87299"/>
            <a:ext cx="2932682" cy="21995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966F16-A75F-0E14-B1DB-B8EE0E7E0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83" y="3387299"/>
            <a:ext cx="2932682" cy="21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23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9B52-60F2-1A06-A737-A813DEF8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68568A0-B7D4-FCF3-A99B-2A35AB7290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Calidad de la vegetación en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5EC954F-5F39-9B93-8ED6-C0EF2FB9FA0E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B15684-0C8B-0811-43E4-30651D13910F}"/>
              </a:ext>
            </a:extLst>
          </p:cNvPr>
          <p:cNvSpPr txBox="1"/>
          <p:nvPr/>
        </p:nvSpPr>
        <p:spPr>
          <a:xfrm>
            <a:off x="838200" y="1659423"/>
            <a:ext cx="6336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Número de especies de arbustos en la ribera</a:t>
            </a:r>
          </a:p>
          <a:p>
            <a:endParaRPr lang="es-MX" dirty="0">
              <a:latin typeface="Montserrat" pitchFamily="2" charset="77"/>
            </a:endParaRPr>
          </a:p>
          <a:p>
            <a:r>
              <a:rPr lang="es-MX" dirty="0">
                <a:latin typeface="Montserrat" pitchFamily="2" charset="77"/>
              </a:rPr>
              <a:t>Se contesta dependiendo del tipo de ribera.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8B94A9-763C-747A-0412-592FBF413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802" y="2582753"/>
            <a:ext cx="3831635" cy="28737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C29444-C33C-BBEF-0F24-DC51A23F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34" y="2589992"/>
            <a:ext cx="3831635" cy="28737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D7AC83-6C79-1780-691B-0244F9E8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1" y="2582753"/>
            <a:ext cx="3831635" cy="28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9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F2784-5748-FD28-25FE-8F6E83213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3FB50C9-29FF-7FBB-5F04-8F99C56758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Calidad de la vegetación en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8C17444-56E9-D91F-9052-DF4CF198CA1C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FB10069-CC28-1D06-8337-B87A3404C76F}"/>
              </a:ext>
            </a:extLst>
          </p:cNvPr>
          <p:cNvSpPr txBox="1"/>
          <p:nvPr/>
        </p:nvSpPr>
        <p:spPr>
          <a:xfrm>
            <a:off x="838200" y="1659423"/>
            <a:ext cx="650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Presencia de especies de árboles introducidas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72F67C5-706E-AF29-FF9B-4B421C095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27938"/>
              </p:ext>
            </p:extLst>
          </p:nvPr>
        </p:nvGraphicFramePr>
        <p:xfrm>
          <a:off x="838200" y="2158149"/>
          <a:ext cx="78867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Sí, aisladas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Sí, formando grupos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-5 puntos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-10 puntos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9959CD87-255A-5290-AB66-EBEC796C1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77" y="3119748"/>
            <a:ext cx="5110223" cy="34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71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18E1-CBDB-DD4C-8590-FCAE6080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131CAD2-9551-378F-C5DE-12060F46C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3. Calidad de la vegetación en la zona de ribera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B806313-B758-7594-5168-994F4A338EC5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3173454-9DD5-1B3D-92F1-08592957CBE7}"/>
              </a:ext>
            </a:extLst>
          </p:cNvPr>
          <p:cNvSpPr txBox="1"/>
          <p:nvPr/>
        </p:nvSpPr>
        <p:spPr>
          <a:xfrm>
            <a:off x="838200" y="1659423"/>
            <a:ext cx="357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Basura en las riberas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8E959B7-5775-B995-B667-A88EA88B5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031785"/>
              </p:ext>
            </p:extLst>
          </p:nvPr>
        </p:nvGraphicFramePr>
        <p:xfrm>
          <a:off x="838200" y="2158149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-10 puntos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E983E76-A122-D724-8356-9E7D7B3C0B10}"/>
              </a:ext>
            </a:extLst>
          </p:cNvPr>
          <p:cNvSpPr txBox="1"/>
          <p:nvPr/>
        </p:nvSpPr>
        <p:spPr>
          <a:xfrm>
            <a:off x="838200" y="3779519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Construcciones en las riberas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3622651-81B4-D92F-1ED8-11ED0C922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23806"/>
              </p:ext>
            </p:extLst>
          </p:nvPr>
        </p:nvGraphicFramePr>
        <p:xfrm>
          <a:off x="838200" y="4278245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-5 puntos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7235AB88-38FF-9EB7-B1DF-C9E1B476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3" t="33953" r="16136" b="19805"/>
          <a:stretch>
            <a:fillRect/>
          </a:stretch>
        </p:blipFill>
        <p:spPr>
          <a:xfrm>
            <a:off x="7014316" y="1659423"/>
            <a:ext cx="2210056" cy="2183372"/>
          </a:xfrm>
          <a:prstGeom prst="ellipse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2A6B72-8F5E-2116-37DC-A97D210C7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" t="-1" r="34236" b="13374"/>
          <a:stretch>
            <a:fillRect/>
          </a:stretch>
        </p:blipFill>
        <p:spPr>
          <a:xfrm>
            <a:off x="9406360" y="3396405"/>
            <a:ext cx="2210056" cy="2183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79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7DB20-C30F-50B1-7DDA-6DEEF94DF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AC13CB7-09F8-38EE-ECB2-E0A75EA414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4. Naturalidad del cauce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47E79CF-DE72-E665-163F-EE9480DA7FA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567960-3F4A-0406-2827-2AFFD7394C5D}"/>
              </a:ext>
            </a:extLst>
          </p:cNvPr>
          <p:cNvSpPr txBox="1"/>
          <p:nvPr/>
        </p:nvSpPr>
        <p:spPr>
          <a:xfrm>
            <a:off x="838200" y="1659423"/>
            <a:ext cx="399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Grado de modificación del cauce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1EA329D-6FAD-E433-CEAC-CB1CC4BCA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81180"/>
              </p:ext>
            </p:extLst>
          </p:nvPr>
        </p:nvGraphicFramePr>
        <p:xfrm>
          <a:off x="997019" y="2305644"/>
          <a:ext cx="10515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Sin modificaciones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Pocas modificaciones en orillas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Muchas modificaciones en orilla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Totalmente modificado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7199D90-4806-C00E-E334-283606DE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643" y="3429000"/>
            <a:ext cx="3098157" cy="23236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9634AA-798B-C993-9DA4-41A9294FB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18" y="3541436"/>
            <a:ext cx="3092015" cy="2319011"/>
          </a:xfrm>
          <a:prstGeom prst="rect">
            <a:avLst/>
          </a:prstGeom>
        </p:spPr>
      </p:pic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31326C76-F6FE-87B4-A39D-C2E3AC341E5D}"/>
              </a:ext>
            </a:extLst>
          </p:cNvPr>
          <p:cNvSpPr/>
          <p:nvPr/>
        </p:nvSpPr>
        <p:spPr>
          <a:xfrm>
            <a:off x="4661839" y="4218643"/>
            <a:ext cx="3185959" cy="3747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6301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490B-9981-4BCA-5BF1-EDBE312D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8ED2CF0-5355-17F5-AF6D-2B32E3237F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4. Naturalidad del cauce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DE2643C-370E-FA16-238D-A8BBDD072738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2. Calidad de Bosque de Ribera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F755CDC-58C0-D69B-927D-D5AFDA695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07327"/>
              </p:ext>
            </p:extLst>
          </p:nvPr>
        </p:nvGraphicFramePr>
        <p:xfrm>
          <a:off x="791901" y="2248247"/>
          <a:ext cx="5257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Sí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-10 puntos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B990236-B07E-E922-2849-AE37B163DB44}"/>
              </a:ext>
            </a:extLst>
          </p:cNvPr>
          <p:cNvSpPr txBox="1"/>
          <p:nvPr/>
        </p:nvSpPr>
        <p:spPr>
          <a:xfrm>
            <a:off x="710878" y="1774059"/>
            <a:ext cx="493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BONUS</a:t>
            </a:r>
            <a:r>
              <a:rPr lang="es-MX" dirty="0">
                <a:latin typeface="Montserrat" pitchFamily="2" charset="77"/>
              </a:rPr>
              <a:t>: Estructuras sólidas denro del río.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2F21DD-F0A3-FC05-7973-5E4EBB6A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78529"/>
            <a:ext cx="4081041" cy="30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4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1642D1-3D42-737A-B0B9-1EE5716C6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2861" y="0"/>
            <a:ext cx="9143998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3E3C93-8356-A506-DF80-8EF59204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588" y="365125"/>
            <a:ext cx="3447536" cy="1325563"/>
          </a:xfrm>
        </p:spPr>
        <p:txBody>
          <a:bodyPr/>
          <a:lstStyle/>
          <a:p>
            <a:pPr algn="ctr"/>
            <a:r>
              <a:rPr lang="es-MX" dirty="0"/>
              <a:t>Sitio de Referencia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1AFC87-3CDE-7B39-1612-4CA6B0DB96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588" y="1893079"/>
            <a:ext cx="3447536" cy="4070399"/>
          </a:xfrm>
        </p:spPr>
        <p:txBody>
          <a:bodyPr/>
          <a:lstStyle/>
          <a:p>
            <a:r>
              <a:rPr lang="es-MX" dirty="0"/>
              <a:t>Recordemos que para validar el sitio de referencia es importante que tenga una </a:t>
            </a:r>
          </a:p>
          <a:p>
            <a:pPr lvl="1"/>
            <a:r>
              <a:rPr lang="es-MX" dirty="0"/>
              <a:t>Muy Buena Calidad Hidromofológica</a:t>
            </a:r>
          </a:p>
          <a:p>
            <a:pPr lvl="1"/>
            <a:r>
              <a:rPr lang="es-MX" dirty="0"/>
              <a:t>Muy Buena Calidad de Bosque de Ribera.</a:t>
            </a:r>
          </a:p>
        </p:txBody>
      </p:sp>
    </p:spTree>
    <p:extLst>
      <p:ext uri="{BB962C8B-B14F-4D97-AF65-F5344CB8AC3E}">
        <p14:creationId xmlns:p14="http://schemas.microsoft.com/office/powerpoint/2010/main" val="303187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15DF4CB3-AEA7-8A39-BCB0-C7124A88730B}"/>
              </a:ext>
            </a:extLst>
          </p:cNvPr>
          <p:cNvSpPr txBox="1">
            <a:spLocks/>
          </p:cNvSpPr>
          <p:nvPr/>
        </p:nvSpPr>
        <p:spPr>
          <a:xfrm>
            <a:off x="195943" y="-6968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Partes del paisaje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08F909B-C9E3-68CB-03DA-FFC9136B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78" y="1014857"/>
            <a:ext cx="9687621" cy="48282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DE5A689-A103-412E-3823-CCC56170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245" y="2743199"/>
            <a:ext cx="1849810" cy="15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64A20-AB0A-1D74-825B-42F02798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4990"/>
            <a:ext cx="11996057" cy="74668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MX" dirty="0"/>
              <a:t>1. Calidad hidromorfológica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669B01B-34DE-6490-A8B9-60B2D43601DB}"/>
              </a:ext>
            </a:extLst>
          </p:cNvPr>
          <p:cNvSpPr txBox="1"/>
          <p:nvPr/>
        </p:nvSpPr>
        <p:spPr>
          <a:xfrm>
            <a:off x="195943" y="1140784"/>
            <a:ext cx="3803711" cy="35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400" b="1" dirty="0">
                <a:latin typeface="Montserrat" pitchFamily="2" charset="77"/>
              </a:rPr>
              <a:t>¿</a:t>
            </a:r>
            <a:r>
              <a:rPr lang="en-US" sz="2400" b="1" dirty="0" err="1">
                <a:latin typeface="Montserrat" pitchFamily="2" charset="77"/>
              </a:rPr>
              <a:t>Hidromorfología</a:t>
            </a:r>
            <a:r>
              <a:rPr lang="en-US" sz="2400" b="1" dirty="0">
                <a:latin typeface="Montserrat" pitchFamily="2" charset="77"/>
              </a:rPr>
              <a:t>?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D9603DF3-2C6C-57F2-C13D-CA0AE5A3FFF5}"/>
              </a:ext>
            </a:extLst>
          </p:cNvPr>
          <p:cNvSpPr txBox="1"/>
          <p:nvPr/>
        </p:nvSpPr>
        <p:spPr>
          <a:xfrm>
            <a:off x="3999654" y="1140784"/>
            <a:ext cx="7636337" cy="108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16"/>
              </a:lnSpc>
            </a:pPr>
            <a:r>
              <a:rPr lang="en-US" dirty="0">
                <a:latin typeface="Montserrat" pitchFamily="2" charset="77"/>
              </a:rPr>
              <a:t>Describe la forma y </a:t>
            </a:r>
            <a:r>
              <a:rPr lang="en-US" dirty="0" err="1">
                <a:latin typeface="Montserrat" pitchFamily="2" charset="77"/>
              </a:rPr>
              <a:t>dinámica</a:t>
            </a:r>
            <a:r>
              <a:rPr lang="en-US" dirty="0">
                <a:latin typeface="Montserrat" pitchFamily="2" charset="77"/>
              </a:rPr>
              <a:t> natural de un </a:t>
            </a:r>
            <a:r>
              <a:rPr lang="en-US" dirty="0" err="1">
                <a:latin typeface="Montserrat" pitchFamily="2" charset="77"/>
              </a:rPr>
              <a:t>cuerpo</a:t>
            </a:r>
            <a:r>
              <a:rPr lang="en-US" dirty="0">
                <a:latin typeface="Montserrat" pitchFamily="2" charset="77"/>
              </a:rPr>
              <a:t> de </a:t>
            </a:r>
            <a:r>
              <a:rPr lang="en-US" dirty="0" err="1">
                <a:latin typeface="Montserrat" pitchFamily="2" charset="77"/>
              </a:rPr>
              <a:t>agua</a:t>
            </a:r>
            <a:r>
              <a:rPr lang="en-US" dirty="0">
                <a:latin typeface="Montserrat" pitchFamily="2" charset="77"/>
              </a:rPr>
              <a:t>: </a:t>
            </a:r>
            <a:r>
              <a:rPr lang="en-US" dirty="0" err="1">
                <a:latin typeface="Montserrat" pitchFamily="2" charset="77"/>
              </a:rPr>
              <a:t>cómo</a:t>
            </a:r>
            <a:r>
              <a:rPr lang="en-US" dirty="0">
                <a:latin typeface="Montserrat" pitchFamily="2" charset="77"/>
              </a:rPr>
              <a:t> es </a:t>
            </a:r>
            <a:r>
              <a:rPr lang="en-US" dirty="0" err="1">
                <a:latin typeface="Montserrat" pitchFamily="2" charset="77"/>
              </a:rPr>
              <a:t>su</a:t>
            </a:r>
            <a:r>
              <a:rPr lang="en-US" dirty="0">
                <a:latin typeface="Montserrat" pitchFamily="2" charset="77"/>
              </a:rPr>
              <a:t> </a:t>
            </a:r>
            <a:r>
              <a:rPr lang="en-US" dirty="0" err="1">
                <a:latin typeface="Montserrat" pitchFamily="2" charset="77"/>
              </a:rPr>
              <a:t>cauce</a:t>
            </a:r>
            <a:r>
              <a:rPr lang="en-US" dirty="0">
                <a:latin typeface="Montserrat" pitchFamily="2" charset="77"/>
              </a:rPr>
              <a:t> u </a:t>
            </a:r>
            <a:r>
              <a:rPr lang="en-US" dirty="0" err="1">
                <a:latin typeface="Montserrat" pitchFamily="2" charset="77"/>
              </a:rPr>
              <a:t>orilla</a:t>
            </a:r>
            <a:r>
              <a:rPr lang="en-US" dirty="0">
                <a:latin typeface="Montserrat" pitchFamily="2" charset="77"/>
              </a:rPr>
              <a:t>, </a:t>
            </a:r>
            <a:r>
              <a:rPr lang="en-US" dirty="0" err="1">
                <a:latin typeface="Montserrat" pitchFamily="2" charset="77"/>
              </a:rPr>
              <a:t>cómo</a:t>
            </a:r>
            <a:r>
              <a:rPr lang="en-US" dirty="0">
                <a:latin typeface="Montserrat" pitchFamily="2" charset="77"/>
              </a:rPr>
              <a:t> </a:t>
            </a:r>
            <a:r>
              <a:rPr lang="en-US" dirty="0" err="1">
                <a:latin typeface="Montserrat" pitchFamily="2" charset="77"/>
              </a:rPr>
              <a:t>fluye</a:t>
            </a:r>
            <a:r>
              <a:rPr lang="en-US" dirty="0">
                <a:latin typeface="Montserrat" pitchFamily="2" charset="77"/>
              </a:rPr>
              <a:t> </a:t>
            </a:r>
            <a:r>
              <a:rPr lang="en-US" dirty="0" err="1">
                <a:latin typeface="Montserrat" pitchFamily="2" charset="77"/>
              </a:rPr>
              <a:t>el</a:t>
            </a:r>
            <a:r>
              <a:rPr lang="en-US" dirty="0">
                <a:latin typeface="Montserrat" pitchFamily="2" charset="77"/>
              </a:rPr>
              <a:t> </a:t>
            </a:r>
            <a:r>
              <a:rPr lang="en-US" dirty="0" err="1">
                <a:latin typeface="Montserrat" pitchFamily="2" charset="77"/>
              </a:rPr>
              <a:t>agua</a:t>
            </a:r>
            <a:r>
              <a:rPr lang="en-US" dirty="0">
                <a:latin typeface="Montserrat" pitchFamily="2" charset="77"/>
              </a:rPr>
              <a:t> y </a:t>
            </a:r>
            <a:r>
              <a:rPr lang="en-US" dirty="0" err="1">
                <a:latin typeface="Montserrat" pitchFamily="2" charset="77"/>
              </a:rPr>
              <a:t>cómo</a:t>
            </a:r>
            <a:r>
              <a:rPr lang="en-US" dirty="0">
                <a:latin typeface="Montserrat" pitchFamily="2" charset="77"/>
              </a:rPr>
              <a:t> se </a:t>
            </a:r>
            <a:r>
              <a:rPr lang="en-US" dirty="0" err="1">
                <a:latin typeface="Montserrat" pitchFamily="2" charset="77"/>
              </a:rPr>
              <a:t>conecta</a:t>
            </a:r>
            <a:r>
              <a:rPr lang="en-US" dirty="0">
                <a:latin typeface="Montserrat" pitchFamily="2" charset="77"/>
              </a:rPr>
              <a:t> con </a:t>
            </a:r>
            <a:r>
              <a:rPr lang="en-US" dirty="0" err="1">
                <a:latin typeface="Montserrat" pitchFamily="2" charset="77"/>
              </a:rPr>
              <a:t>su</a:t>
            </a:r>
            <a:r>
              <a:rPr lang="en-US" dirty="0">
                <a:latin typeface="Montserrat" pitchFamily="2" charset="77"/>
              </a:rPr>
              <a:t> </a:t>
            </a:r>
            <a:r>
              <a:rPr lang="en-US" dirty="0" err="1">
                <a:latin typeface="Montserrat" pitchFamily="2" charset="77"/>
              </a:rPr>
              <a:t>entorno</a:t>
            </a:r>
            <a:r>
              <a:rPr lang="en-US" dirty="0">
                <a:latin typeface="Montserrat" pitchFamily="2" charset="77"/>
              </a:rPr>
              <a:t>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3F3C0E6-8A66-B4E2-9116-BF403FE4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90" y="2472028"/>
            <a:ext cx="7772400" cy="3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959BB2-5E7E-3C88-452B-46906F8548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088" y="1393800"/>
            <a:ext cx="6557387" cy="4070399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Conservar una buena calidad hidromorfológica: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Mantiene hábitats diversos y funcionales</a:t>
            </a:r>
          </a:p>
          <a:p>
            <a:r>
              <a:rPr lang="es-MX" dirty="0"/>
              <a:t>Favorece la autorregulación del ecosistema (mejor depuración natural del agua)</a:t>
            </a:r>
          </a:p>
          <a:p>
            <a:r>
              <a:rPr lang="es-MX" dirty="0"/>
              <a:t>Reduce la vulnerabilidad a:</a:t>
            </a:r>
          </a:p>
          <a:p>
            <a:pPr lvl="1"/>
            <a:r>
              <a:rPr lang="es-MX" dirty="0"/>
              <a:t>Erosión</a:t>
            </a:r>
          </a:p>
          <a:p>
            <a:pPr lvl="1"/>
            <a:r>
              <a:rPr lang="es-MX" dirty="0"/>
              <a:t>Inundaciones</a:t>
            </a:r>
          </a:p>
          <a:p>
            <a:pPr lvl="1"/>
            <a:r>
              <a:rPr lang="es-MX" dirty="0"/>
              <a:t>Pérdida de biodiversidad</a:t>
            </a:r>
          </a:p>
          <a:p>
            <a:r>
              <a:rPr lang="es-MX" dirty="0"/>
              <a:t>Permite que el sistema responda mejor a presiones humanas (descargas, sequías, urbanización)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2494923-6179-C6F3-DA07-B27EBCD524C4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862063-3245-CF4E-5CD1-DBF75ED6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522" y="1055076"/>
            <a:ext cx="3377640" cy="4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4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526A-7452-4224-287D-53B03CEF5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0C4616-10F3-918A-F62A-91CEF4289A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088" y="1393800"/>
            <a:ext cx="6557387" cy="4070399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Actividades que afectan la calidad hidromorfológica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FA0B06D-4929-C0BA-CE03-BDED9C72EAF6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640F29-3F88-18EB-AE74-CDD35F76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45" y="2404905"/>
            <a:ext cx="9750636" cy="32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8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EF788A0-A9EF-D47F-B084-4E63ADB04B6A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B21E7EF-575D-C583-8DB5-5B4CE7372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662078"/>
              </p:ext>
            </p:extLst>
          </p:nvPr>
        </p:nvGraphicFramePr>
        <p:xfrm>
          <a:off x="6096000" y="904351"/>
          <a:ext cx="6159639" cy="534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A52C63F-F81D-5996-C2DD-E5F596371AC9}"/>
              </a:ext>
            </a:extLst>
          </p:cNvPr>
          <p:cNvSpPr txBox="1"/>
          <p:nvPr/>
        </p:nvSpPr>
        <p:spPr>
          <a:xfrm>
            <a:off x="512466" y="1617784"/>
            <a:ext cx="5184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" pitchFamily="2" charset="77"/>
              </a:rPr>
              <a:t>Índice de Calidad Hidromorfológica</a:t>
            </a:r>
          </a:p>
          <a:p>
            <a:endParaRPr lang="es-MX" b="1" dirty="0">
              <a:latin typeface="Montserrat" pitchFamily="2" charset="77"/>
            </a:endParaRPr>
          </a:p>
          <a:p>
            <a:r>
              <a:rPr lang="es-MX" dirty="0">
                <a:latin typeface="Montserrat" pitchFamily="2" charset="77"/>
              </a:rPr>
              <a:t>Se evalúa un tramo de aprox. 100 m de largo por hasta 10 m de ancho.</a:t>
            </a:r>
          </a:p>
          <a:p>
            <a:endParaRPr lang="es-MX" dirty="0">
              <a:latin typeface="Montserrat" pitchFamily="2" charset="77"/>
            </a:endParaRPr>
          </a:p>
          <a:p>
            <a:r>
              <a:rPr lang="es-MX" dirty="0">
                <a:latin typeface="Montserrat" pitchFamily="2" charset="77"/>
              </a:rPr>
              <a:t>Evaluación de tres bloques, cada uno con un máximo puntaje de 40 pts (120 en total).</a:t>
            </a:r>
          </a:p>
          <a:p>
            <a:endParaRPr lang="es-MX" dirty="0">
              <a:latin typeface="Montserrat" pitchFamily="2" charset="77"/>
            </a:endParaRPr>
          </a:p>
          <a:p>
            <a:r>
              <a:rPr lang="es-MX" dirty="0">
                <a:latin typeface="Montserrat" pitchFamily="2" charset="77"/>
              </a:rPr>
              <a:t>Se pueden presentar cinco categorías de acuerdo con el puntaje obtenido: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0DB95E-E007-AE31-5FE4-44E759E85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43" y="4797578"/>
            <a:ext cx="7135167" cy="17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5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884ECE3-87C4-EAE7-6E1E-9731D1265F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997552"/>
            <a:ext cx="10515600" cy="406013"/>
          </a:xfrm>
        </p:spPr>
        <p:txBody>
          <a:bodyPr/>
          <a:lstStyle/>
          <a:p>
            <a:r>
              <a:rPr lang="es-MX" b="1" dirty="0"/>
              <a:t>Bloque 1. Calidad de la cuenca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8728EBA-2DE9-06AA-0987-B5753397879B}"/>
              </a:ext>
            </a:extLst>
          </p:cNvPr>
          <p:cNvSpPr txBox="1">
            <a:spLocks/>
          </p:cNvSpPr>
          <p:nvPr/>
        </p:nvSpPr>
        <p:spPr>
          <a:xfrm>
            <a:off x="195943" y="-4990"/>
            <a:ext cx="11996057" cy="74668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/>
              <a:t>1. Calidad hidromorfológica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49AEA95-E512-E96B-FC3E-838EE55330BB}"/>
              </a:ext>
            </a:extLst>
          </p:cNvPr>
          <p:cNvSpPr txBox="1"/>
          <p:nvPr/>
        </p:nvSpPr>
        <p:spPr>
          <a:xfrm>
            <a:off x="838200" y="1659423"/>
            <a:ext cx="606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Montserrat" pitchFamily="2" charset="77"/>
              </a:rPr>
              <a:t>Porcentaje de especies nativas en la zona de ribera</a:t>
            </a:r>
          </a:p>
          <a:p>
            <a:r>
              <a:rPr lang="es-MX" dirty="0">
                <a:latin typeface="Montserrat" pitchFamily="2" charset="77"/>
              </a:rPr>
              <a:t>Se califica por cada ribera (derecha e izquierda).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B031CA0-792B-0AE7-76FA-EFD5B13D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94" t="4833" r="15677" b="4833"/>
          <a:stretch>
            <a:fillRect/>
          </a:stretch>
        </p:blipFill>
        <p:spPr>
          <a:xfrm>
            <a:off x="9150418" y="3331892"/>
            <a:ext cx="2362201" cy="2359478"/>
          </a:xfrm>
          <a:prstGeom prst="ellipse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46737C9-B9DC-1D00-838D-148F85092E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7" t="2532" r="8175" b="7134"/>
          <a:stretch>
            <a:fillRect/>
          </a:stretch>
        </p:blipFill>
        <p:spPr>
          <a:xfrm>
            <a:off x="1144391" y="3429000"/>
            <a:ext cx="2362200" cy="2359478"/>
          </a:xfrm>
          <a:prstGeom prst="ellipse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7F3289B-1F67-E57F-F23E-7A99BA9D6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3" t="502" r="26747" b="8683"/>
          <a:stretch>
            <a:fillRect/>
          </a:stretch>
        </p:blipFill>
        <p:spPr>
          <a:xfrm>
            <a:off x="6481742" y="3331892"/>
            <a:ext cx="2362201" cy="2359478"/>
          </a:xfrm>
          <a:prstGeom prst="ellipse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51D516B-EED9-018C-8829-5130DD2592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76" t="2498" r="30477" b="7943"/>
          <a:stretch>
            <a:fillRect/>
          </a:stretch>
        </p:blipFill>
        <p:spPr>
          <a:xfrm>
            <a:off x="3813066" y="3350172"/>
            <a:ext cx="2362201" cy="2359478"/>
          </a:xfrm>
          <a:prstGeom prst="ellipse">
            <a:avLst/>
          </a:prstGeom>
        </p:spPr>
      </p:pic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905977C0-B584-6977-0E04-AE516D944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50505"/>
              </p:ext>
            </p:extLst>
          </p:nvPr>
        </p:nvGraphicFramePr>
        <p:xfrm>
          <a:off x="997019" y="2447983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0224819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97603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6617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34767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Casi todas (71 a 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Muchas (51 a 70%)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Pocas (31 a 50%)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Muy pocas (0 a 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62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5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 puntos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0 puntos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2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405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NECTA">
      <a:dk1>
        <a:srgbClr val="000000"/>
      </a:dk1>
      <a:lt1>
        <a:srgbClr val="FFFFFF"/>
      </a:lt1>
      <a:dk2>
        <a:srgbClr val="6E7071"/>
      </a:dk2>
      <a:lt2>
        <a:srgbClr val="DFE1E0"/>
      </a:lt2>
      <a:accent1>
        <a:srgbClr val="1B5C4E"/>
      </a:accent1>
      <a:accent2>
        <a:srgbClr val="B9955B"/>
      </a:accent2>
      <a:accent3>
        <a:srgbClr val="DAC9A2"/>
      </a:accent3>
      <a:accent4>
        <a:srgbClr val="E7DED1"/>
      </a:accent4>
      <a:accent5>
        <a:srgbClr val="9A9FA2"/>
      </a:accent5>
      <a:accent6>
        <a:srgbClr val="6E7171"/>
      </a:accent6>
      <a:hlink>
        <a:srgbClr val="B9945D"/>
      </a:hlink>
      <a:folHlink>
        <a:srgbClr val="DAC9A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7667</TotalTime>
  <Words>1663</Words>
  <Application>Microsoft Macintosh PowerPoint</Application>
  <PresentationFormat>Panorámica</PresentationFormat>
  <Paragraphs>339</Paragraphs>
  <Slides>37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9" baseType="lpstr">
      <vt:lpstr>Andale Mono</vt:lpstr>
      <vt:lpstr>Aptos</vt:lpstr>
      <vt:lpstr>Arial</vt:lpstr>
      <vt:lpstr>Courier New</vt:lpstr>
      <vt:lpstr>EB Garamond Regular</vt:lpstr>
      <vt:lpstr>Lato Light</vt:lpstr>
      <vt:lpstr>Montserrat</vt:lpstr>
      <vt:lpstr>Montserrat Bold</vt:lpstr>
      <vt:lpstr>Montserrat SemiBold</vt:lpstr>
      <vt:lpstr>Tipo de letra del sistema</vt:lpstr>
      <vt:lpstr>Wingdings</vt:lpstr>
      <vt:lpstr>Tema de Office</vt:lpstr>
      <vt:lpstr>Presentación de PowerPoint</vt:lpstr>
      <vt:lpstr>Presentación de PowerPoint</vt:lpstr>
      <vt:lpstr>Parámetros Paisajísticos</vt:lpstr>
      <vt:lpstr>Presentación de PowerPoint</vt:lpstr>
      <vt:lpstr>1. Calidad hidromorfológica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Sitio de Referencia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Paulina Cerna</dc:creator>
  <cp:keywords/>
  <dc:description/>
  <cp:lastModifiedBy>VICTOR HUGO SALINAS CAMARILLO</cp:lastModifiedBy>
  <cp:revision>31</cp:revision>
  <dcterms:created xsi:type="dcterms:W3CDTF">2022-02-10T16:21:34Z</dcterms:created>
  <dcterms:modified xsi:type="dcterms:W3CDTF">2026-02-17T15:43:50Z</dcterms:modified>
  <cp:category/>
</cp:coreProperties>
</file>